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34"/>
  </p:notesMasterIdLst>
  <p:handoutMasterIdLst>
    <p:handoutMasterId r:id="rId35"/>
  </p:handoutMasterIdLst>
  <p:sldIdLst>
    <p:sldId id="412" r:id="rId2"/>
    <p:sldId id="413" r:id="rId3"/>
    <p:sldId id="414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23" r:id="rId13"/>
    <p:sldId id="455" r:id="rId14"/>
    <p:sldId id="424" r:id="rId15"/>
    <p:sldId id="425" r:id="rId16"/>
    <p:sldId id="426" r:id="rId17"/>
    <p:sldId id="428" r:id="rId18"/>
    <p:sldId id="429" r:id="rId19"/>
    <p:sldId id="430" r:id="rId20"/>
    <p:sldId id="431" r:id="rId21"/>
    <p:sldId id="432" r:id="rId22"/>
    <p:sldId id="433" r:id="rId23"/>
    <p:sldId id="434" r:id="rId24"/>
    <p:sldId id="444" r:id="rId25"/>
    <p:sldId id="438" r:id="rId26"/>
    <p:sldId id="439" r:id="rId27"/>
    <p:sldId id="440" r:id="rId28"/>
    <p:sldId id="450" r:id="rId29"/>
    <p:sldId id="451" r:id="rId30"/>
    <p:sldId id="452" r:id="rId31"/>
    <p:sldId id="454" r:id="rId32"/>
    <p:sldId id="453" r:id="rId33"/>
  </p:sldIdLst>
  <p:sldSz cx="9144000" cy="6858000" type="screen4x3"/>
  <p:notesSz cx="6662738" cy="9926638"/>
  <p:custDataLst>
    <p:tags r:id="rId36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DEA900"/>
    <a:srgbClr val="66CCFF"/>
    <a:srgbClr val="CF1603"/>
    <a:srgbClr val="000000"/>
    <a:srgbClr val="6699FF"/>
    <a:srgbClr val="990033"/>
    <a:srgbClr val="660066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122" autoAdjust="0"/>
  </p:normalViewPr>
  <p:slideViewPr>
    <p:cSldViewPr>
      <p:cViewPr>
        <p:scale>
          <a:sx n="90" d="100"/>
          <a:sy n="90" d="100"/>
        </p:scale>
        <p:origin x="-2244" y="-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880" y="-78"/>
      </p:cViewPr>
      <p:guideLst>
        <p:guide orient="horz" pos="3126"/>
        <p:guide pos="209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C91BFA26-70F7-455C-822C-0C0931643A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8473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D2AC6205-D87A-468B-9615-6733A5853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C7071-29AC-4BD7-88C4-C9EAD14A8469}" type="slidenum">
              <a:rPr lang="en-US" smtClean="0">
                <a:latin typeface="Times"/>
              </a:rPr>
              <a:pPr/>
              <a:t>1</a:t>
            </a:fld>
            <a:endParaRPr lang="en-US" smtClean="0">
              <a:latin typeface="Time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5DB89D-E261-4343-830D-D6AEA4BA1EBA}" type="slidenum">
              <a:rPr lang="en-US" smtClean="0">
                <a:latin typeface="Times"/>
              </a:rPr>
              <a:pPr/>
              <a:t>10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FEE4B3-2EFD-447C-A97F-EEAF85D8A648}" type="slidenum">
              <a:rPr lang="en-US" smtClean="0">
                <a:latin typeface="Times"/>
              </a:rPr>
              <a:pPr/>
              <a:t>11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2FFC44-58E3-4EBA-B5A6-8AB032A98E30}" type="slidenum">
              <a:rPr lang="en-US" smtClean="0">
                <a:latin typeface="Times"/>
              </a:rPr>
              <a:pPr/>
              <a:t>12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730772-E38B-4F5C-8513-4C701E429C91}" type="slidenum">
              <a:rPr lang="en-US" smtClean="0">
                <a:latin typeface="Times"/>
              </a:rPr>
              <a:pPr/>
              <a:t>13</a:t>
            </a:fld>
            <a:endParaRPr lang="en-US" smtClean="0">
              <a:latin typeface="Time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874B4-676D-48F7-B416-06B7AFB33452}" type="slidenum">
              <a:rPr lang="en-US" smtClean="0">
                <a:latin typeface="Times"/>
              </a:rPr>
              <a:pPr/>
              <a:t>14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55724-7CD4-4571-B5E2-A47B04337EF0}" type="slidenum">
              <a:rPr lang="en-US" smtClean="0">
                <a:latin typeface="Times"/>
              </a:rPr>
              <a:pPr/>
              <a:t>15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9DF0F-7898-44B3-B76A-D067A25B198F}" type="slidenum">
              <a:rPr lang="en-US" smtClean="0">
                <a:latin typeface="Times"/>
              </a:rPr>
              <a:pPr/>
              <a:t>16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AA7D1E-998A-4258-B1DD-95937A01720A}" type="slidenum">
              <a:rPr lang="en-US" smtClean="0">
                <a:latin typeface="Times"/>
              </a:rPr>
              <a:pPr/>
              <a:t>18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C03B4-C0D2-4C75-9D18-088B2D9F506A}" type="slidenum">
              <a:rPr lang="en-US" smtClean="0">
                <a:latin typeface="Times"/>
              </a:rPr>
              <a:pPr/>
              <a:t>19</a:t>
            </a:fld>
            <a:endParaRPr lang="en-US" smtClean="0">
              <a:latin typeface="Time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E930B-B432-4E6C-B0B0-E6D09BF38DB0}" type="slidenum">
              <a:rPr lang="en-US" smtClean="0">
                <a:latin typeface="Times"/>
              </a:rPr>
              <a:pPr/>
              <a:t>22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4F5AE7-F1E2-4B69-AF1F-F6A2CB553C66}" type="slidenum">
              <a:rPr lang="en-US" smtClean="0">
                <a:latin typeface="Times"/>
              </a:rPr>
              <a:pPr/>
              <a:t>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684B4C-0C84-4F40-A0A1-EDC974FD27A5}" type="slidenum">
              <a:rPr lang="en-US" smtClean="0">
                <a:latin typeface="Times"/>
              </a:rPr>
              <a:pPr/>
              <a:t>23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0CB45-C71E-4550-82F1-1410830AD0E4}" type="slidenum">
              <a:rPr lang="en-US" smtClean="0">
                <a:latin typeface="Times"/>
              </a:rPr>
              <a:pPr/>
              <a:t>24</a:t>
            </a:fld>
            <a:endParaRPr lang="en-US" smtClean="0">
              <a:latin typeface="Time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0588" y="784225"/>
            <a:ext cx="4906962" cy="3681413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697413"/>
            <a:ext cx="4905375" cy="4464050"/>
          </a:xfrm>
          <a:noFill/>
          <a:ln/>
        </p:spPr>
        <p:txBody>
          <a:bodyPr/>
          <a:lstStyle/>
          <a:p>
            <a:endParaRPr lang="en-GB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177FB-8EAB-40F8-A140-56531DA2321D}" type="slidenum">
              <a:rPr lang="en-US" smtClean="0">
                <a:latin typeface="Times"/>
              </a:rPr>
              <a:pPr/>
              <a:t>25</a:t>
            </a:fld>
            <a:endParaRPr lang="en-US" smtClean="0">
              <a:latin typeface="Time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23F2E2-55D6-4C3C-BB6B-B39B40CD21DD}" type="slidenum">
              <a:rPr lang="en-US" smtClean="0">
                <a:latin typeface="Times"/>
              </a:rPr>
              <a:pPr/>
              <a:t>26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DC6119-8BEE-4452-A60A-4061AAA13068}" type="slidenum">
              <a:rPr lang="en-US" smtClean="0">
                <a:latin typeface="Times"/>
              </a:rPr>
              <a:pPr/>
              <a:t>27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5B485-52B5-46F0-9F45-618D67A2DD93}" type="slidenum">
              <a:rPr lang="en-US" smtClean="0">
                <a:latin typeface="Times"/>
              </a:rPr>
              <a:pPr/>
              <a:t>28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6C426D-4FDE-4F4F-AC18-C56F55DBBDEF}" type="slidenum">
              <a:rPr lang="en-US" smtClean="0">
                <a:latin typeface="Times"/>
              </a:rPr>
              <a:pPr/>
              <a:t>29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2B616-C50E-46A6-A7D9-DD0C3817FDCB}" type="slidenum">
              <a:rPr lang="en-US" smtClean="0">
                <a:latin typeface="Times"/>
              </a:rPr>
              <a:pPr/>
              <a:t>30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8CCB70-2A53-425C-9837-310BD1AC8772}" type="slidenum">
              <a:rPr lang="en-US" smtClean="0">
                <a:latin typeface="Times"/>
              </a:rPr>
              <a:pPr/>
              <a:t>31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6030F7-41C6-4753-8034-D054601462A0}" type="slidenum">
              <a:rPr lang="en-US" smtClean="0">
                <a:latin typeface="Times"/>
              </a:rPr>
              <a:pPr/>
              <a:t>32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B025B-5188-4E40-8640-23DA0DA09B25}" type="slidenum">
              <a:rPr lang="en-US" smtClean="0">
                <a:latin typeface="Times"/>
              </a:rPr>
              <a:pPr/>
              <a:t>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9C2283-FE75-4A28-83EC-624656AC733D}" type="slidenum">
              <a:rPr lang="en-US" smtClean="0">
                <a:latin typeface="Times"/>
              </a:rPr>
              <a:pPr/>
              <a:t>4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97BC-2734-43E7-A3C6-A2A0D5F2C61C}" type="slidenum">
              <a:rPr lang="en-US" smtClean="0">
                <a:latin typeface="Times"/>
              </a:rPr>
              <a:pPr/>
              <a:t>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FEBCBC-0256-48F4-89C5-6EEC0D6D85D8}" type="slidenum">
              <a:rPr lang="en-US" smtClean="0">
                <a:latin typeface="Times"/>
              </a:rPr>
              <a:pPr/>
              <a:t>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14827D-5E84-4B5A-A18C-A834FB72E414}" type="slidenum">
              <a:rPr lang="en-US" smtClean="0">
                <a:latin typeface="Times"/>
              </a:rPr>
              <a:pPr/>
              <a:t>7</a:t>
            </a:fld>
            <a:endParaRPr lang="en-US" smtClean="0">
              <a:latin typeface="Time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3322E5-A153-410F-995C-13F51F666B1E}" type="slidenum">
              <a:rPr lang="en-US" smtClean="0">
                <a:latin typeface="Times"/>
              </a:rPr>
              <a:pPr/>
              <a:t>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ED9DC-410A-4317-B560-0F040AF6B340}" type="slidenum">
              <a:rPr lang="en-US" smtClean="0">
                <a:latin typeface="Times"/>
              </a:rPr>
              <a:pPr/>
              <a:t>9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 dirty="0">
              <a:solidFill>
                <a:schemeClr val="tx1"/>
              </a:solidFill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B4F51-4421-45E8-A238-7D0D0AD3DB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24AA4-5C08-4432-BDD2-B64ABDD819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C9455-C08A-4A1A-849F-037ABE475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96379-DB51-444F-97BD-C7910545E3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65EC-1C88-4134-9F15-372FC90933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A39CB-0282-464C-B8AB-D5424960AC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EF926-FC6F-4007-A935-797226C419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2297E-73A7-47D4-A74B-74EDF56665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CB958-9DBE-4B5C-BF9A-42E0FE59FA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81DF0-C773-4DF2-9E8C-E9B55F6E78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F1A92-FFC5-49D7-B855-BD46935492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91261-DC33-4DA6-BBFD-D56AB0C80F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06B77-8325-410A-8BF7-BAEA3DF527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cess management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3669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</a:rPr>
              <a:t>27-Jun-01, Slide </a:t>
            </a:r>
            <a:fld id="{735024C9-2D3E-4A75-9226-522D20F9B22C}" type="slidenum">
              <a:rPr lang="en-US" sz="1000">
                <a:solidFill>
                  <a:schemeClr val="bg1"/>
                </a:solidFill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</a:rPr>
              <a:t>Rosemount Tank Radar AB Confidential</a:t>
            </a:r>
            <a:endParaRPr lang="en-US" sz="600" i="1" dirty="0">
              <a:solidFill>
                <a:schemeClr val="tx1"/>
              </a:solidFill>
            </a:endParaRPr>
          </a:p>
        </p:txBody>
      </p:sp>
      <p:sp>
        <p:nvSpPr>
          <p:cNvPr id="113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F0CE81F-6572-4EF1-9C6E-2E2DD0A9AE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367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</a:endParaRPr>
          </a:p>
        </p:txBody>
      </p:sp>
      <p:pic>
        <p:nvPicPr>
          <p:cNvPr id="1037" name="Picture 13" descr="Rosemount_Tank_Gauging_blu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 descr="raptor logo jpg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  <p:sldLayoutId id="2147484624" r:id="rId13"/>
    <p:sldLayoutId id="2147484625" r:id="rId14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1-7_RaptorPower-budgetCalculator.xl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ystem3.fototext.se/Mediabase/ItemPreview.php?ItemId=16948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9.jpeg"/><Relationship Id="rId4" Type="http://schemas.openxmlformats.org/officeDocument/2006/relationships/hyperlink" Target="http://system3.fototext.se/Mediabase/ItemPreview.php?ItemId=16948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2051050" y="2692400"/>
            <a:ext cx="5575300" cy="1651000"/>
          </a:xfrm>
        </p:spPr>
        <p:txBody>
          <a:bodyPr/>
          <a:lstStyle/>
          <a:p>
            <a:r>
              <a:rPr lang="sv-SE" smtClean="0"/>
              <a:t>Rosemount 2410 Tank hub</a:t>
            </a:r>
          </a:p>
        </p:txBody>
      </p:sp>
      <p:pic>
        <p:nvPicPr>
          <p:cNvPr id="3" name="Picture 4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A79303-6160-453F-9923-F578EBCEA615}" type="slidenum">
              <a:rPr lang="en-GB" smtClean="0"/>
              <a:pPr/>
              <a:t>10</a:t>
            </a:fld>
            <a:endParaRPr lang="en-GB" smtClean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2410 Installation Considerations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06500"/>
            <a:ext cx="5153025" cy="4546600"/>
          </a:xfrm>
        </p:spPr>
        <p:txBody>
          <a:bodyPr/>
          <a:lstStyle/>
          <a:p>
            <a:pPr eaLnBrk="1" hangingPunct="1"/>
            <a:r>
              <a:rPr lang="en-GB" sz="2000" smtClean="0"/>
              <a:t>Can be wall- or pipe mounted</a:t>
            </a:r>
          </a:p>
          <a:p>
            <a:pPr eaLnBrk="1" hangingPunct="1"/>
            <a:endParaRPr lang="en-GB" sz="2000" smtClean="0"/>
          </a:p>
          <a:p>
            <a:pPr eaLnBrk="1" hangingPunct="1"/>
            <a:endParaRPr lang="en-GB" sz="2000" smtClean="0"/>
          </a:p>
          <a:p>
            <a:pPr eaLnBrk="1" hangingPunct="1">
              <a:buFont typeface="Wingdings" pitchFamily="2" charset="2"/>
              <a:buNone/>
            </a:pPr>
            <a:endParaRPr lang="en-GB" sz="1800" smtClean="0"/>
          </a:p>
          <a:p>
            <a:pPr eaLnBrk="1" hangingPunct="1">
              <a:buFont typeface="Wingdings" pitchFamily="2" charset="2"/>
              <a:buNone/>
            </a:pPr>
            <a:endParaRPr lang="en-GB" sz="1800" smtClean="0"/>
          </a:p>
        </p:txBody>
      </p:sp>
      <p:pic>
        <p:nvPicPr>
          <p:cNvPr id="25605" name="Picture 5" descr="L:\Raptor\Raptor Sales dept\Bilder på Raptor\2240 Transmitter 16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989138"/>
            <a:ext cx="3627438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 descr="L:\Raptor\Raptor Sales dept\Bilder på Raptor\2410 Tank Hub 2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1844675"/>
            <a:ext cx="4714875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Power Budget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8104187" cy="2438400"/>
          </a:xfrm>
        </p:spPr>
        <p:txBody>
          <a:bodyPr/>
          <a:lstStyle/>
          <a:p>
            <a:r>
              <a:rPr lang="en-GB" sz="1800" dirty="0" smtClean="0"/>
              <a:t>Rosemount 2410 supplies power to all devices on the Tankbus:</a:t>
            </a:r>
          </a:p>
          <a:p>
            <a:pPr lvl="1"/>
            <a:r>
              <a:rPr lang="en-GB" sz="1400" dirty="0" smtClean="0"/>
              <a:t>Delivers 250 </a:t>
            </a:r>
            <a:r>
              <a:rPr lang="en-GB" sz="1400" dirty="0" err="1" smtClean="0"/>
              <a:t>mA</a:t>
            </a:r>
            <a:r>
              <a:rPr lang="en-GB" sz="1400" dirty="0" smtClean="0"/>
              <a:t> to the Tankbus</a:t>
            </a:r>
          </a:p>
          <a:p>
            <a:r>
              <a:rPr lang="en-GB" sz="1800" dirty="0" smtClean="0"/>
              <a:t>The maximum number of devices for one Tankbus depends on:</a:t>
            </a:r>
          </a:p>
          <a:p>
            <a:pPr lvl="1"/>
            <a:r>
              <a:rPr lang="en-GB" sz="1400" dirty="0" smtClean="0"/>
              <a:t>Tank hub version, single or multi</a:t>
            </a:r>
          </a:p>
          <a:p>
            <a:pPr lvl="1"/>
            <a:r>
              <a:rPr lang="en-GB" sz="1400" dirty="0" smtClean="0"/>
              <a:t>Number of field devices and their power consumption</a:t>
            </a:r>
          </a:p>
          <a:p>
            <a:pPr lvl="1"/>
            <a:r>
              <a:rPr lang="en-GB" sz="1400" dirty="0" smtClean="0"/>
              <a:t>Used cabling</a:t>
            </a:r>
          </a:p>
          <a:p>
            <a:r>
              <a:rPr lang="en-GB" sz="1800" dirty="0" smtClean="0"/>
              <a:t>All field devices need at least 9V input</a:t>
            </a:r>
          </a:p>
          <a:p>
            <a:r>
              <a:rPr lang="en-GB" sz="1600" dirty="0" smtClean="0">
                <a:hlinkClick r:id="rId3" action="ppaction://hlinkfile"/>
              </a:rPr>
              <a:t>Power budget calculator </a:t>
            </a:r>
          </a:p>
          <a:p>
            <a:pPr lvl="1">
              <a:buFontTx/>
              <a:buNone/>
            </a:pPr>
            <a:r>
              <a:rPr lang="en-GB" sz="1600" dirty="0" smtClean="0">
                <a:hlinkClick r:id="rId3" action="ppaction://hlinkfile"/>
              </a:rPr>
              <a:t>		</a:t>
            </a:r>
            <a:endParaRPr lang="en-GB" sz="1600" dirty="0" smtClean="0"/>
          </a:p>
          <a:p>
            <a:pPr lvl="1"/>
            <a:endParaRPr lang="en-GB" sz="1400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0D16F2-5358-4EE1-A47A-568327F89BFF}" type="slidenum">
              <a:rPr lang="en-GB" smtClean="0"/>
              <a:pPr/>
              <a:t>11</a:t>
            </a:fld>
            <a:endParaRPr lang="en-GB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5650" y="3644900"/>
          <a:ext cx="6840760" cy="22950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80464"/>
                <a:gridCol w="2660296"/>
              </a:tblGrid>
              <a:tr h="340190">
                <a:tc>
                  <a:txBody>
                    <a:bodyPr/>
                    <a:lstStyle/>
                    <a:p>
                      <a:r>
                        <a:rPr lang="sv-SE" dirty="0" smtClean="0"/>
                        <a:t>Field Device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Power Consumption</a:t>
                      </a:r>
                      <a:endParaRPr lang="sv-SE" dirty="0"/>
                    </a:p>
                  </a:txBody>
                  <a:tcPr/>
                </a:tc>
              </a:tr>
              <a:tr h="255143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5900S Radar Level Gauge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200" dirty="0" smtClean="0"/>
                        <a:t>50 mA</a:t>
                      </a:r>
                      <a:endParaRPr lang="sv-SE" sz="1200" dirty="0"/>
                    </a:p>
                  </a:txBody>
                  <a:tcPr/>
                </a:tc>
              </a:tr>
              <a:tr h="244316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5900S Radar Level Gauge, 2-in-1 solution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200" dirty="0" smtClean="0"/>
                        <a:t>100 mA</a:t>
                      </a:r>
                      <a:endParaRPr lang="sv-SE" sz="1200" dirty="0"/>
                    </a:p>
                  </a:txBody>
                  <a:tcPr/>
                </a:tc>
              </a:tr>
              <a:tr h="255143">
                <a:tc>
                  <a:txBody>
                    <a:bodyPr/>
                    <a:lstStyle/>
                    <a:p>
                      <a:r>
                        <a:rPr lang="sv-SE" sz="1200" smtClean="0"/>
                        <a:t>5300</a:t>
                      </a:r>
                      <a:r>
                        <a:rPr lang="sv-SE" sz="1200" baseline="0" smtClean="0"/>
                        <a:t> </a:t>
                      </a:r>
                      <a:r>
                        <a:rPr lang="sv-SE" sz="1200" smtClean="0"/>
                        <a:t>or 5400 </a:t>
                      </a:r>
                      <a:r>
                        <a:rPr lang="sv-SE" sz="1200" dirty="0" smtClean="0"/>
                        <a:t>Series Radar Level Gauge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200" dirty="0" smtClean="0"/>
                        <a:t>21 mA</a:t>
                      </a:r>
                      <a:endParaRPr lang="sv-SE" sz="1200" dirty="0"/>
                    </a:p>
                  </a:txBody>
                  <a:tcPr/>
                </a:tc>
              </a:tr>
              <a:tr h="255143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Rosemount 2230 Graphical</a:t>
                      </a:r>
                      <a:r>
                        <a:rPr lang="sv-SE" sz="1200" baseline="0" dirty="0" smtClean="0"/>
                        <a:t> Field Display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30 mA</a:t>
                      </a:r>
                      <a:endParaRPr lang="sv-SE" sz="1200" dirty="0"/>
                    </a:p>
                  </a:txBody>
                  <a:tcPr/>
                </a:tc>
              </a:tr>
              <a:tr h="283415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Rosemount 2240S Multi-input Temperature Transmitter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30 mA incl. sensors</a:t>
                      </a:r>
                      <a:endParaRPr lang="sv-SE" sz="1200" dirty="0"/>
                    </a:p>
                  </a:txBody>
                  <a:tcPr/>
                </a:tc>
              </a:tr>
              <a:tr h="255143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Rosemount</a:t>
                      </a:r>
                      <a:r>
                        <a:rPr lang="sv-SE" sz="1200" baseline="0" dirty="0" smtClean="0"/>
                        <a:t> 644 Temperature Transmitter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11 mA</a:t>
                      </a:r>
                      <a:endParaRPr lang="sv-SE" sz="1200" dirty="0"/>
                    </a:p>
                  </a:txBody>
                  <a:tcPr/>
                </a:tc>
              </a:tr>
              <a:tr h="255143"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Rosemount 3051S Pressure Transmiter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smtClean="0"/>
                        <a:t>18</a:t>
                      </a:r>
                      <a:r>
                        <a:rPr lang="sv-SE" sz="1200" baseline="0" dirty="0" smtClean="0"/>
                        <a:t> mA</a:t>
                      </a:r>
                      <a:endParaRPr lang="sv-SE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Inputs and Outputs</a:t>
            </a:r>
            <a:endParaRPr lang="en-GB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8072438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Two external buses for </a:t>
            </a:r>
            <a:br>
              <a:rPr lang="en-GB" sz="2400" smtClean="0"/>
            </a:br>
            <a:r>
              <a:rPr lang="en-GB" sz="2400" smtClean="0"/>
              <a:t>communication with host systems</a:t>
            </a:r>
          </a:p>
          <a:p>
            <a:pPr lvl="1" eaLnBrk="1" hangingPunct="1"/>
            <a:r>
              <a:rPr lang="en-GB" sz="2000" smtClean="0"/>
              <a:t>Primary bus </a:t>
            </a:r>
          </a:p>
          <a:p>
            <a:pPr lvl="2" eaLnBrk="1" hangingPunct="1"/>
            <a:r>
              <a:rPr lang="en-GB" sz="1600" smtClean="0"/>
              <a:t>Typically used for TRL2 Modbus or RS485 </a:t>
            </a:r>
          </a:p>
          <a:p>
            <a:pPr lvl="2" eaLnBrk="1" hangingPunct="1"/>
            <a:r>
              <a:rPr lang="en-GB" sz="1600" smtClean="0"/>
              <a:t>Communicates with 2160 or TankMaster</a:t>
            </a:r>
          </a:p>
          <a:p>
            <a:pPr lvl="1" eaLnBrk="1" hangingPunct="1"/>
            <a:r>
              <a:rPr lang="en-GB" sz="2000" smtClean="0"/>
              <a:t>Secondary bus</a:t>
            </a:r>
          </a:p>
          <a:p>
            <a:pPr lvl="2" eaLnBrk="1" hangingPunct="1"/>
            <a:r>
              <a:rPr lang="en-GB" sz="1600" smtClean="0"/>
              <a:t>Supports various protocols (TRL2 Modbus, Enraf etc)</a:t>
            </a:r>
          </a:p>
          <a:p>
            <a:pPr lvl="2" eaLnBrk="1" hangingPunct="1"/>
            <a:r>
              <a:rPr lang="en-GB" sz="1600" smtClean="0"/>
              <a:t>Allows you to connect to other host systems</a:t>
            </a:r>
          </a:p>
          <a:p>
            <a:pPr lvl="2" eaLnBrk="1" hangingPunct="1"/>
            <a:r>
              <a:rPr lang="en-GB" sz="1600" smtClean="0"/>
              <a:t>Allocated to SIL relay if included </a:t>
            </a:r>
          </a:p>
          <a:p>
            <a:pPr eaLnBrk="1" hangingPunct="1"/>
            <a:r>
              <a:rPr lang="en-GB" sz="2400" smtClean="0"/>
              <a:t>Output relays</a:t>
            </a:r>
          </a:p>
          <a:p>
            <a:pPr lvl="1" eaLnBrk="1" hangingPunct="1"/>
            <a:r>
              <a:rPr lang="en-GB" sz="2000" smtClean="0"/>
              <a:t>Non-intrinsically safe solid state relays</a:t>
            </a:r>
          </a:p>
          <a:p>
            <a:pPr eaLnBrk="1" hangingPunct="1"/>
            <a:r>
              <a:rPr lang="en-GB" sz="2400" smtClean="0"/>
              <a:t>Supports one internal LCD</a:t>
            </a:r>
          </a:p>
          <a:p>
            <a:pPr lvl="1" eaLnBrk="1" hangingPunct="1"/>
            <a:r>
              <a:rPr lang="en-GB" sz="2000" smtClean="0"/>
              <a:t>Used to display data</a:t>
            </a:r>
          </a:p>
          <a:p>
            <a:endParaRPr lang="en-GB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A6F9BC-6B81-450C-88F9-D0641AE77474}" type="slidenum">
              <a:rPr lang="en-GB" smtClean="0"/>
              <a:pPr/>
              <a:t>12</a:t>
            </a:fld>
            <a:endParaRPr lang="en-GB" smtClean="0"/>
          </a:p>
        </p:txBody>
      </p:sp>
      <p:pic>
        <p:nvPicPr>
          <p:cNvPr id="27653" name="Picture 8" descr="L:\Raptor\Aftersales dept\Presentationer\Bilder\tankhub_ext_b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1196975"/>
            <a:ext cx="1908175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875463" y="2276475"/>
            <a:ext cx="11525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 dirty="0">
                <a:latin typeface="+mn-lt"/>
              </a:rPr>
              <a:t>Primary Bus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75463" y="2781300"/>
            <a:ext cx="11525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 dirty="0">
                <a:latin typeface="+mn-lt"/>
              </a:rPr>
              <a:t>Secondary Bus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5463" y="3543300"/>
            <a:ext cx="11525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Relay Outputs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59788" y="1916113"/>
            <a:ext cx="576262" cy="24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 dirty="0">
                <a:latin typeface="+mn-lt"/>
              </a:rPr>
              <a:t>LCD</a:t>
            </a:r>
          </a:p>
        </p:txBody>
      </p:sp>
      <p:cxnSp>
        <p:nvCxnSpPr>
          <p:cNvPr id="27658" name="Straight Connector 13"/>
          <p:cNvCxnSpPr>
            <a:cxnSpLocks noChangeShapeType="1"/>
          </p:cNvCxnSpPr>
          <p:nvPr/>
        </p:nvCxnSpPr>
        <p:spPr bwMode="auto">
          <a:xfrm rot="16200000" flipH="1">
            <a:off x="8351837" y="1736726"/>
            <a:ext cx="360363" cy="144462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82CF5A-25AC-4922-A030-08319A741978}" type="slidenum">
              <a:rPr lang="en-GB" smtClean="0"/>
              <a:pPr/>
              <a:t>13</a:t>
            </a:fld>
            <a:endParaRPr lang="en-GB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Primary / secondary bus</a:t>
            </a:r>
            <a:br>
              <a:rPr lang="en-GB" dirty="0" smtClean="0"/>
            </a:br>
            <a:r>
              <a:rPr lang="en-GB" dirty="0" smtClean="0"/>
              <a:t>combination matrix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720602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07704" y="5243716"/>
            <a:ext cx="723629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NA = Not Available (it is not possible for some reason).</a:t>
            </a:r>
            <a:endParaRPr lang="sv-SE" sz="1200" dirty="0" smtClean="0"/>
          </a:p>
          <a:p>
            <a:pPr algn="l"/>
            <a:r>
              <a:rPr lang="en-US" sz="1200" dirty="0" smtClean="0"/>
              <a:t>NR =  Not Recommended (possible but not recommended since it will make configuration complicated).</a:t>
            </a:r>
            <a:endParaRPr lang="sv-SE" sz="1200" dirty="0" smtClean="0"/>
          </a:p>
          <a:p>
            <a:pPr algn="l"/>
            <a:r>
              <a:rPr lang="en-US" sz="1200" dirty="0" smtClean="0"/>
              <a:t>X =  Available now, in the near future.</a:t>
            </a:r>
            <a:endParaRPr lang="sv-SE" sz="1200" dirty="0" smtClean="0"/>
          </a:p>
          <a:p>
            <a:pPr algn="l"/>
            <a:r>
              <a:rPr lang="en-US" sz="1200" dirty="0" smtClean="0"/>
              <a:t>F = Future.</a:t>
            </a:r>
            <a:endParaRPr lang="sv-SE" sz="1200" dirty="0" smtClean="0"/>
          </a:p>
          <a:p>
            <a:pPr algn="l"/>
            <a:r>
              <a:rPr lang="en-US" sz="1200" dirty="0" smtClean="0"/>
              <a:t>Xc1 = Available but with 50 </a:t>
            </a:r>
            <a:r>
              <a:rPr lang="en-US" sz="1200" dirty="0" err="1" smtClean="0"/>
              <a:t>mA</a:t>
            </a:r>
            <a:r>
              <a:rPr lang="en-US" sz="1200" dirty="0" smtClean="0"/>
              <a:t> less power available on the Tankbus if Active Analog. Short circuit on Tankbus will reset the 2410.</a:t>
            </a:r>
            <a:endParaRPr lang="sv-SE" sz="1200" dirty="0" smtClean="0"/>
          </a:p>
          <a:p>
            <a:pPr algn="l"/>
            <a:r>
              <a:rPr lang="en-US" sz="1200" dirty="0" smtClean="0"/>
              <a:t>Xc2 = Available but with 100 </a:t>
            </a:r>
            <a:r>
              <a:rPr lang="en-US" sz="1200" dirty="0" err="1" smtClean="0"/>
              <a:t>mA</a:t>
            </a:r>
            <a:r>
              <a:rPr lang="en-US" sz="1200" dirty="0" smtClean="0"/>
              <a:t> less power available on the Tankbus if Active Analog. </a:t>
            </a:r>
            <a:r>
              <a:rPr lang="sv-SE" sz="1200" dirty="0" smtClean="0"/>
              <a:t>Short circuit on Tankbus will reset the 2410.</a:t>
            </a:r>
            <a:endParaRPr lang="sv-SE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Solid State Relays</a:t>
            </a:r>
            <a:endParaRPr lang="en-GB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8343900" cy="4814888"/>
          </a:xfrm>
        </p:spPr>
        <p:txBody>
          <a:bodyPr/>
          <a:lstStyle/>
          <a:p>
            <a:r>
              <a:rPr lang="en-GB" sz="2000" smtClean="0"/>
              <a:t>2 relays (K1+K2) configurable to supervise </a:t>
            </a:r>
            <a:br>
              <a:rPr lang="en-GB" sz="2000" smtClean="0"/>
            </a:br>
            <a:r>
              <a:rPr lang="en-GB" sz="2000" smtClean="0"/>
              <a:t>level, temperature, any TV or status etc</a:t>
            </a:r>
          </a:p>
          <a:p>
            <a:pPr lvl="1"/>
            <a:r>
              <a:rPr lang="en-GB" sz="1800" smtClean="0"/>
              <a:t>Normally open/closed</a:t>
            </a:r>
          </a:p>
          <a:p>
            <a:pPr lvl="1"/>
            <a:r>
              <a:rPr lang="en-GB" sz="1800" smtClean="0"/>
              <a:t>Max: 350 VAC/VDC, 80 mA</a:t>
            </a:r>
          </a:p>
          <a:p>
            <a:pPr lvl="1"/>
            <a:r>
              <a:rPr lang="en-GB" sz="1800" smtClean="0"/>
              <a:t>Output to horns, signal lamps etc</a:t>
            </a:r>
          </a:p>
          <a:p>
            <a:pPr lvl="1"/>
            <a:r>
              <a:rPr lang="en-GB" sz="1800" smtClean="0"/>
              <a:t>Test feature, manual control of relay function </a:t>
            </a:r>
          </a:p>
          <a:p>
            <a:pPr lvl="1">
              <a:buFontTx/>
              <a:buNone/>
            </a:pPr>
            <a:endParaRPr lang="en-GB" sz="1800" smtClean="0"/>
          </a:p>
          <a:p>
            <a:r>
              <a:rPr lang="en-GB" sz="2000" smtClean="0"/>
              <a:t>1 relay dedicated for SIL 2/SIL 3 overfill functionality</a:t>
            </a:r>
          </a:p>
          <a:p>
            <a:pPr lvl="1"/>
            <a:r>
              <a:rPr lang="en-GB" sz="1800" smtClean="0"/>
              <a:t>Comes with SIL option, separate board</a:t>
            </a:r>
          </a:p>
          <a:p>
            <a:pPr lvl="1"/>
            <a:r>
              <a:rPr lang="en-GB" sz="1800" smtClean="0"/>
              <a:t>Always in normally closed (energized) operation</a:t>
            </a:r>
          </a:p>
          <a:p>
            <a:pPr lvl="1"/>
            <a:r>
              <a:rPr lang="en-GB" sz="1800" smtClean="0"/>
              <a:t>Max 260 VAC/VDC, 100 mA </a:t>
            </a:r>
          </a:p>
          <a:p>
            <a:pPr lvl="1"/>
            <a:r>
              <a:rPr lang="en-GB" sz="1800" smtClean="0"/>
              <a:t>Typical, output connected to ESD (emergency shut down) system</a:t>
            </a:r>
          </a:p>
          <a:p>
            <a:pPr lvl="1">
              <a:buFontTx/>
              <a:buNone/>
            </a:pPr>
            <a:endParaRPr lang="en-GB" sz="1800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326171-2EAD-462A-863D-81EB2FD53C01}" type="slidenum">
              <a:rPr lang="en-GB" smtClean="0"/>
              <a:pPr/>
              <a:t>14</a:t>
            </a:fld>
            <a:endParaRPr lang="en-GB" smtClean="0"/>
          </a:p>
        </p:txBody>
      </p:sp>
      <p:pic>
        <p:nvPicPr>
          <p:cNvPr id="29701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Virtual Relays </a:t>
            </a:r>
            <a:endParaRPr lang="en-GB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7961313" cy="4546600"/>
          </a:xfrm>
        </p:spPr>
        <p:txBody>
          <a:bodyPr/>
          <a:lstStyle/>
          <a:p>
            <a:r>
              <a:rPr lang="en-GB" sz="2000" smtClean="0"/>
              <a:t>Several virtual relays can trigger the same physical relay</a:t>
            </a:r>
          </a:p>
          <a:p>
            <a:r>
              <a:rPr lang="en-GB" sz="2000" smtClean="0"/>
              <a:t>Up to 10 virtually relays</a:t>
            </a:r>
          </a:p>
          <a:p>
            <a:r>
              <a:rPr lang="en-GB" sz="2000" smtClean="0"/>
              <a:t>The two Non-SIL relays (K1 + K2) are controlled by virtual relays</a:t>
            </a:r>
          </a:p>
          <a:p>
            <a:r>
              <a:rPr lang="en-GB" sz="2000" smtClean="0"/>
              <a:t>Example: </a:t>
            </a:r>
            <a:br>
              <a:rPr lang="en-GB" sz="2000" smtClean="0"/>
            </a:br>
            <a:r>
              <a:rPr lang="en-GB" sz="2000" smtClean="0"/>
              <a:t>High alarms from any connected tank can activate one relay</a:t>
            </a:r>
          </a:p>
          <a:p>
            <a:endParaRPr lang="en-GB" sz="200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4E81AF-D710-416A-8F6F-5D28FF367229}" type="slidenum">
              <a:rPr lang="en-GB" smtClean="0"/>
              <a:pPr/>
              <a:t>15</a:t>
            </a:fld>
            <a:endParaRPr lang="en-GB" smtClean="0"/>
          </a:p>
        </p:txBody>
      </p:sp>
      <p:pic>
        <p:nvPicPr>
          <p:cNvPr id="30725" name="Picture 7" descr="Virtual relays confi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3068638"/>
            <a:ext cx="5184775" cy="330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B0F0F6-DF6C-4D11-8E3F-3B89B8EEECAA}" type="slidenum">
              <a:rPr lang="en-GB" sz="200" smtClean="0"/>
              <a:pPr/>
              <a:t>16</a:t>
            </a:fld>
            <a:endParaRPr lang="en-GB" sz="200" smtClean="0"/>
          </a:p>
        </p:txBody>
      </p:sp>
      <p:pic>
        <p:nvPicPr>
          <p:cNvPr id="31748" name="Picture 2" descr="http://system3.fototext.se/Mediabase/Previews/219/p_16948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03450" y="1412875"/>
            <a:ext cx="5080000" cy="4140200"/>
          </a:xfrm>
          <a:noFill/>
        </p:spPr>
      </p:pic>
      <p:sp>
        <p:nvSpPr>
          <p:cNvPr id="31749" name="Line 18"/>
          <p:cNvSpPr>
            <a:spLocks noChangeShapeType="1"/>
          </p:cNvSpPr>
          <p:nvPr/>
        </p:nvSpPr>
        <p:spPr bwMode="auto">
          <a:xfrm flipH="1">
            <a:off x="6929438" y="3554413"/>
            <a:ext cx="584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0" name="Text Box 26"/>
          <p:cNvSpPr txBox="1">
            <a:spLocks noChangeArrowheads="1"/>
          </p:cNvSpPr>
          <p:nvPr/>
        </p:nvSpPr>
        <p:spPr bwMode="auto">
          <a:xfrm>
            <a:off x="7559675" y="3232150"/>
            <a:ext cx="1441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/>
              <a:t>Intrinsically Safe Terminal Compartment</a:t>
            </a:r>
          </a:p>
        </p:txBody>
      </p:sp>
      <p:sp>
        <p:nvSpPr>
          <p:cNvPr id="31751" name="Line 18"/>
          <p:cNvSpPr>
            <a:spLocks noChangeShapeType="1"/>
          </p:cNvSpPr>
          <p:nvPr/>
        </p:nvSpPr>
        <p:spPr bwMode="auto">
          <a:xfrm flipV="1">
            <a:off x="1714500" y="3554413"/>
            <a:ext cx="6429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2" name="Text Box 26"/>
          <p:cNvSpPr txBox="1">
            <a:spLocks noChangeArrowheads="1"/>
          </p:cNvSpPr>
          <p:nvPr/>
        </p:nvSpPr>
        <p:spPr bwMode="auto">
          <a:xfrm>
            <a:off x="487363" y="3232150"/>
            <a:ext cx="144145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/>
              <a:t>Non- Intrinsically Safe Terminal Compartment</a:t>
            </a:r>
          </a:p>
        </p:txBody>
      </p:sp>
      <p:sp>
        <p:nvSpPr>
          <p:cNvPr id="31753" name="Line 18"/>
          <p:cNvSpPr>
            <a:spLocks noChangeShapeType="1"/>
          </p:cNvSpPr>
          <p:nvPr/>
        </p:nvSpPr>
        <p:spPr bwMode="auto">
          <a:xfrm flipV="1">
            <a:off x="4000500" y="3857625"/>
            <a:ext cx="0" cy="2000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4" name="Text Box 26"/>
          <p:cNvSpPr txBox="1">
            <a:spLocks noChangeArrowheads="1"/>
          </p:cNvSpPr>
          <p:nvPr/>
        </p:nvSpPr>
        <p:spPr bwMode="auto">
          <a:xfrm>
            <a:off x="1857375" y="5786438"/>
            <a:ext cx="2286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400"/>
              <a:t>Write Protection Switch</a:t>
            </a:r>
          </a:p>
        </p:txBody>
      </p:sp>
      <p:sp>
        <p:nvSpPr>
          <p:cNvPr id="31755" name="Text Box 26"/>
          <p:cNvSpPr txBox="1">
            <a:spLocks noChangeArrowheads="1"/>
          </p:cNvSpPr>
          <p:nvPr/>
        </p:nvSpPr>
        <p:spPr bwMode="auto">
          <a:xfrm>
            <a:off x="2627313" y="1341438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400"/>
              <a:t>Display</a:t>
            </a:r>
          </a:p>
        </p:txBody>
      </p:sp>
      <p:sp>
        <p:nvSpPr>
          <p:cNvPr id="31756" name="Line 18"/>
          <p:cNvSpPr>
            <a:spLocks noChangeShapeType="1"/>
          </p:cNvSpPr>
          <p:nvPr/>
        </p:nvSpPr>
        <p:spPr bwMode="auto">
          <a:xfrm>
            <a:off x="3786188" y="1571625"/>
            <a:ext cx="0" cy="164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7" name="Line 18"/>
          <p:cNvSpPr>
            <a:spLocks noChangeShapeType="1"/>
          </p:cNvSpPr>
          <p:nvPr/>
        </p:nvSpPr>
        <p:spPr bwMode="auto">
          <a:xfrm flipV="1">
            <a:off x="3214688" y="4786313"/>
            <a:ext cx="0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8" name="Text Box 26"/>
          <p:cNvSpPr txBox="1">
            <a:spLocks noChangeArrowheads="1"/>
          </p:cNvSpPr>
          <p:nvPr/>
        </p:nvSpPr>
        <p:spPr bwMode="auto">
          <a:xfrm>
            <a:off x="785813" y="5286375"/>
            <a:ext cx="2571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400"/>
              <a:t>Cable entries for non-IS connection</a:t>
            </a:r>
          </a:p>
        </p:txBody>
      </p:sp>
      <p:sp>
        <p:nvSpPr>
          <p:cNvPr id="31759" name="Line 18"/>
          <p:cNvSpPr>
            <a:spLocks noChangeShapeType="1"/>
          </p:cNvSpPr>
          <p:nvPr/>
        </p:nvSpPr>
        <p:spPr bwMode="auto">
          <a:xfrm flipV="1">
            <a:off x="5786438" y="4857750"/>
            <a:ext cx="0" cy="500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60" name="Text Box 26"/>
          <p:cNvSpPr txBox="1">
            <a:spLocks noChangeArrowheads="1"/>
          </p:cNvSpPr>
          <p:nvPr/>
        </p:nvSpPr>
        <p:spPr bwMode="auto">
          <a:xfrm>
            <a:off x="5643563" y="5286375"/>
            <a:ext cx="2571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/>
              <a:t>Cable entries for IS connection</a:t>
            </a:r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5286375" y="4643438"/>
            <a:ext cx="0" cy="1214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62" name="Text Box 26"/>
          <p:cNvSpPr txBox="1">
            <a:spLocks noChangeArrowheads="1"/>
          </p:cNvSpPr>
          <p:nvPr/>
        </p:nvSpPr>
        <p:spPr bwMode="auto">
          <a:xfrm>
            <a:off x="5143500" y="5786438"/>
            <a:ext cx="1500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/>
              <a:t>Grounding terminal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Wiring Diagram Non-IS side</a:t>
            </a:r>
            <a:endParaRPr lang="en-GB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1C9B74-0504-4DDE-98FF-A018C894A037}" type="slidenum">
              <a:rPr lang="en-GB" smtClean="0"/>
              <a:pPr/>
              <a:t>17</a:t>
            </a:fld>
            <a:endParaRPr lang="en-GB" smtClean="0"/>
          </a:p>
        </p:txBody>
      </p:sp>
      <p:pic>
        <p:nvPicPr>
          <p:cNvPr id="3277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255713"/>
            <a:ext cx="5810250" cy="4768850"/>
          </a:xfrm>
          <a:noFill/>
        </p:spPr>
      </p:pic>
      <p:pic>
        <p:nvPicPr>
          <p:cNvPr id="32773" name="Picture 8" descr="2410_Tank_Hub_without_pipe_20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875" y="1643063"/>
            <a:ext cx="14287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8" descr="L:\Raptor\Aftersales dept\Presentationer\Bilder\Foton\2410_SIL_Non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3429000"/>
            <a:ext cx="2592388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Text Box 26"/>
          <p:cNvSpPr txBox="1">
            <a:spLocks noChangeArrowheads="1"/>
          </p:cNvSpPr>
          <p:nvPr/>
        </p:nvSpPr>
        <p:spPr bwMode="auto">
          <a:xfrm>
            <a:off x="6443663" y="3141663"/>
            <a:ext cx="27003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200" b="1"/>
              <a:t>2410 Standard Non-IS Safe side</a:t>
            </a:r>
          </a:p>
        </p:txBody>
      </p:sp>
      <p:sp>
        <p:nvSpPr>
          <p:cNvPr id="32777" name="Text Box 26"/>
          <p:cNvSpPr txBox="1">
            <a:spLocks noChangeArrowheads="1"/>
          </p:cNvSpPr>
          <p:nvPr/>
        </p:nvSpPr>
        <p:spPr bwMode="auto">
          <a:xfrm>
            <a:off x="6443663" y="5373688"/>
            <a:ext cx="27003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200" b="1" dirty="0"/>
              <a:t>2410 SIL Non-IS Safe side</a:t>
            </a:r>
          </a:p>
        </p:txBody>
      </p:sp>
      <p:pic>
        <p:nvPicPr>
          <p:cNvPr id="11" name="Picture 2" descr="I:\GSS\KURS\Presentationer\Bilder\Service-01_compressed_cropp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124744"/>
            <a:ext cx="2592288" cy="201877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Wiring diagram IS side</a:t>
            </a:r>
            <a:endParaRPr lang="en-GB" dirty="0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DF2001-69BB-484D-AFCC-7C8C25887175}" type="slidenum">
              <a:rPr lang="en-GB" smtClean="0"/>
              <a:pPr/>
              <a:t>18</a:t>
            </a:fld>
            <a:endParaRPr lang="en-GB" smtClean="0"/>
          </a:p>
        </p:txBody>
      </p:sp>
      <p:pic>
        <p:nvPicPr>
          <p:cNvPr id="3379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76275" y="1346200"/>
            <a:ext cx="5624513" cy="4754563"/>
          </a:xfrm>
          <a:noFill/>
        </p:spPr>
      </p:pic>
      <p:pic>
        <p:nvPicPr>
          <p:cNvPr id="33797" name="Picture 8" descr="2410_Tank_Hub_without_pipe_20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63" y="1785938"/>
            <a:ext cx="14287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8" descr="L:\Raptor\Aftersales dept\Presentationer\Bilder\Foton\2410_SIL_IS_zoo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94450" y="3500438"/>
            <a:ext cx="2332038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 Box 26"/>
          <p:cNvSpPr txBox="1">
            <a:spLocks noChangeArrowheads="1"/>
          </p:cNvSpPr>
          <p:nvPr/>
        </p:nvSpPr>
        <p:spPr bwMode="auto">
          <a:xfrm>
            <a:off x="6372225" y="3141663"/>
            <a:ext cx="27003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 b="1"/>
              <a:t>2410 Standard IS safe side</a:t>
            </a:r>
          </a:p>
        </p:txBody>
      </p:sp>
      <p:sp>
        <p:nvSpPr>
          <p:cNvPr id="33801" name="Text Box 26"/>
          <p:cNvSpPr txBox="1">
            <a:spLocks noChangeArrowheads="1"/>
          </p:cNvSpPr>
          <p:nvPr/>
        </p:nvSpPr>
        <p:spPr bwMode="auto">
          <a:xfrm>
            <a:off x="6372225" y="5456238"/>
            <a:ext cx="27003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400" b="1"/>
              <a:t>2410 SIL IS Safe side</a:t>
            </a:r>
          </a:p>
        </p:txBody>
      </p:sp>
      <p:pic>
        <p:nvPicPr>
          <p:cNvPr id="11" name="Picture 2" descr="I:\GSS\KURS\Presentationer\Bilder\Service-02_compressed_croppe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1" y="1196752"/>
            <a:ext cx="2376264" cy="200256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C9AD86-C839-467F-B6E1-2B61DACCB03F}" type="slidenum">
              <a:rPr lang="en-GB" smtClean="0"/>
              <a:pPr/>
              <a:t>19</a:t>
            </a:fld>
            <a:endParaRPr lang="en-GB" smtClean="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84200" y="404813"/>
            <a:ext cx="7594600" cy="723900"/>
          </a:xfrm>
        </p:spPr>
        <p:txBody>
          <a:bodyPr/>
          <a:lstStyle/>
          <a:p>
            <a:pPr eaLnBrk="1" hangingPunct="1">
              <a:defRPr/>
            </a:pPr>
            <a:r>
              <a:rPr lang="en-GB" sz="2800" dirty="0" smtClean="0"/>
              <a:t>Front Panel with Integrated Display</a:t>
            </a:r>
          </a:p>
        </p:txBody>
      </p:sp>
      <p:sp>
        <p:nvSpPr>
          <p:cNvPr id="34820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68413"/>
            <a:ext cx="3929062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Display for presentation of mesaured data</a:t>
            </a:r>
          </a:p>
          <a:p>
            <a:pPr lvl="1" eaLnBrk="1" hangingPunct="1"/>
            <a:r>
              <a:rPr lang="en-GB" sz="2000" smtClean="0"/>
              <a:t>Specified in TankMaster WinSetup</a:t>
            </a:r>
          </a:p>
          <a:p>
            <a:pPr eaLnBrk="1" hangingPunct="1"/>
            <a:r>
              <a:rPr lang="en-GB" sz="2400" smtClean="0"/>
              <a:t>Two rows showing</a:t>
            </a:r>
          </a:p>
          <a:p>
            <a:pPr lvl="1" eaLnBrk="1" hangingPunct="1"/>
            <a:r>
              <a:rPr lang="en-GB" sz="2000" smtClean="0"/>
              <a:t>Measured values</a:t>
            </a:r>
          </a:p>
          <a:p>
            <a:pPr lvl="1" eaLnBrk="1" hangingPunct="1"/>
            <a:r>
              <a:rPr lang="en-GB" sz="2000" smtClean="0"/>
              <a:t>Variable type &amp; unit</a:t>
            </a:r>
          </a:p>
          <a:p>
            <a:pPr eaLnBrk="1" hangingPunct="1"/>
            <a:r>
              <a:rPr lang="en-GB" sz="2400" smtClean="0"/>
              <a:t>Toggles between values at a configured rate</a:t>
            </a:r>
          </a:p>
          <a:p>
            <a:pPr eaLnBrk="1" hangingPunct="1"/>
            <a:endParaRPr lang="en-GB" sz="2400" smtClean="0"/>
          </a:p>
        </p:txBody>
      </p:sp>
      <p:sp>
        <p:nvSpPr>
          <p:cNvPr id="34821" name="Text Box 26"/>
          <p:cNvSpPr txBox="1">
            <a:spLocks noChangeArrowheads="1"/>
          </p:cNvSpPr>
          <p:nvPr/>
        </p:nvSpPr>
        <p:spPr bwMode="auto">
          <a:xfrm>
            <a:off x="7286625" y="2205038"/>
            <a:ext cx="1857375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Measurement value</a:t>
            </a:r>
          </a:p>
        </p:txBody>
      </p:sp>
      <p:sp>
        <p:nvSpPr>
          <p:cNvPr id="34822" name="Text Box 26"/>
          <p:cNvSpPr txBox="1">
            <a:spLocks noChangeArrowheads="1"/>
          </p:cNvSpPr>
          <p:nvPr/>
        </p:nvSpPr>
        <p:spPr bwMode="auto">
          <a:xfrm>
            <a:off x="7019925" y="2924175"/>
            <a:ext cx="1857375" cy="1077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Toggling between measurement parameter and measured unit</a:t>
            </a:r>
          </a:p>
        </p:txBody>
      </p:sp>
      <p:sp>
        <p:nvSpPr>
          <p:cNvPr id="34823" name="Text Box 26"/>
          <p:cNvSpPr txBox="1">
            <a:spLocks noChangeArrowheads="1"/>
          </p:cNvSpPr>
          <p:nvPr/>
        </p:nvSpPr>
        <p:spPr bwMode="auto">
          <a:xfrm>
            <a:off x="6588125" y="4437063"/>
            <a:ext cx="1857375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/>
              <a:t>Write protection switch</a:t>
            </a:r>
          </a:p>
        </p:txBody>
      </p:sp>
      <p:sp>
        <p:nvSpPr>
          <p:cNvPr id="34824" name="Rectangle 10"/>
          <p:cNvSpPr>
            <a:spLocks noChangeArrowheads="1"/>
          </p:cNvSpPr>
          <p:nvPr/>
        </p:nvSpPr>
        <p:spPr bwMode="auto">
          <a:xfrm>
            <a:off x="4479925" y="-138113"/>
            <a:ext cx="184150" cy="27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34825" name="Picture 10" descr="2410_HUB_Displa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1643063"/>
            <a:ext cx="2517775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826" name="Straight Arrow Connector 12"/>
          <p:cNvCxnSpPr>
            <a:cxnSpLocks noChangeShapeType="1"/>
            <a:stCxn id="34821" idx="1"/>
          </p:cNvCxnSpPr>
          <p:nvPr/>
        </p:nvCxnSpPr>
        <p:spPr bwMode="auto">
          <a:xfrm rot="10800000" flipV="1">
            <a:off x="6372225" y="2497138"/>
            <a:ext cx="914400" cy="2794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4827" name="Straight Arrow Connector 13"/>
          <p:cNvCxnSpPr>
            <a:cxnSpLocks noChangeShapeType="1"/>
          </p:cNvCxnSpPr>
          <p:nvPr/>
        </p:nvCxnSpPr>
        <p:spPr bwMode="auto">
          <a:xfrm rot="10800000">
            <a:off x="5805488" y="3067050"/>
            <a:ext cx="1214437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4828" name="Straight Arrow Connector 15"/>
          <p:cNvCxnSpPr>
            <a:cxnSpLocks noChangeShapeType="1"/>
          </p:cNvCxnSpPr>
          <p:nvPr/>
        </p:nvCxnSpPr>
        <p:spPr bwMode="auto">
          <a:xfrm rot="10800000">
            <a:off x="5651500" y="3500438"/>
            <a:ext cx="1225550" cy="100806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Rosemount 2410</a:t>
            </a:r>
            <a:endParaRPr lang="en-GB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81292B-0A17-418F-BC91-B852C4C24F2A}" type="slidenum">
              <a:rPr lang="en-GB" smtClean="0"/>
              <a:pPr/>
              <a:t>2</a:t>
            </a:fld>
            <a:endParaRPr lang="en-GB" smtClean="0"/>
          </a:p>
        </p:txBody>
      </p:sp>
      <p:pic>
        <p:nvPicPr>
          <p:cNvPr id="17412" name="Picture 5" descr="I:\GSS\KURS\eLearning\Raptor System Overview\Bilder\5900bas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3" y="1571625"/>
            <a:ext cx="63627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143125" y="1571625"/>
            <a:ext cx="17176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1000">
                <a:latin typeface="+mn-lt"/>
              </a:rPr>
              <a:t>2240S Multi-Input Temperature Transmitter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9125" y="1571625"/>
            <a:ext cx="9826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5900S Radar Level Gauge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3438" y="2636838"/>
            <a:ext cx="9366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3051S Pressure Transmitter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29063" y="4181475"/>
            <a:ext cx="13636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1000">
                <a:latin typeface="+mn-lt"/>
              </a:rPr>
              <a:t>2230 Graphical Field Display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4038" y="4786313"/>
            <a:ext cx="11525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2410 Tank Hub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86375" y="2143125"/>
            <a:ext cx="27146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Tankbus: F</a:t>
            </a:r>
            <a:r>
              <a:rPr lang="en-GB" sz="900">
                <a:latin typeface="+mn-lt"/>
              </a:rPr>
              <a:t>OUNDATION</a:t>
            </a:r>
            <a:r>
              <a:rPr lang="en-GB" sz="900" baseline="30000">
                <a:latin typeface="+mn-lt"/>
              </a:rPr>
              <a:t>TM</a:t>
            </a:r>
            <a:r>
              <a:rPr lang="en-GB" sz="1000">
                <a:latin typeface="+mn-lt"/>
              </a:rPr>
              <a:t> fieldbus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9250" y="5357813"/>
            <a:ext cx="27146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TRL2 Modbus / Enraf bus etc.</a:t>
            </a:r>
          </a:p>
        </p:txBody>
      </p:sp>
      <p:sp>
        <p:nvSpPr>
          <p:cNvPr id="17420" name="Oval 10"/>
          <p:cNvSpPr>
            <a:spLocks noChangeArrowheads="1"/>
          </p:cNvSpPr>
          <p:nvPr/>
        </p:nvSpPr>
        <p:spPr bwMode="auto">
          <a:xfrm>
            <a:off x="4932363" y="4508500"/>
            <a:ext cx="863600" cy="720725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Variables on Display</a:t>
            </a:r>
            <a:endParaRPr lang="en-GB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571500" y="1206500"/>
          <a:ext cx="7286648" cy="4609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3045"/>
                <a:gridCol w="1714512"/>
                <a:gridCol w="3929091"/>
              </a:tblGrid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Variable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Presentation on display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Description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Level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LEVEL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Product</a:t>
                      </a:r>
                      <a:r>
                        <a:rPr lang="sv-SE" sz="1050" baseline="0" dirty="0" smtClean="0"/>
                        <a:t> Level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Ullage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ULLAGE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Distance from upper ref.point</a:t>
                      </a:r>
                      <a:r>
                        <a:rPr lang="sv-SE" sz="1050" baseline="0" dirty="0" smtClean="0"/>
                        <a:t> to product surface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Level Rate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LRATE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The speed of level movement up or down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Signal Strength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SING S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Signal amplitude</a:t>
                      </a:r>
                      <a:r>
                        <a:rPr lang="sv-SE" sz="1050" baseline="0" dirty="0" smtClean="0"/>
                        <a:t> of the surface echo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Free</a:t>
                      </a:r>
                      <a:r>
                        <a:rPr lang="sv-SE" sz="1050" baseline="0" dirty="0" smtClean="0"/>
                        <a:t> Water Level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FWL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Free water level at the bottom of the tank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Vapor Pressure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VAP 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Automatic or manual Vapor</a:t>
                      </a:r>
                      <a:r>
                        <a:rPr lang="sv-SE" sz="1050" baseline="0" dirty="0" smtClean="0"/>
                        <a:t> Pressure value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Liquid Pressure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LIQ 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Automatic</a:t>
                      </a:r>
                      <a:r>
                        <a:rPr lang="sv-SE" sz="1050" baseline="0" dirty="0" smtClean="0"/>
                        <a:t> or manual Liquid Pressure value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Air Pressure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AIR 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Automatic or manual Air Pressure value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Ambient Temperature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AMB T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Automatic or manual Ambient Temperature value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Vapor Average Temp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AVP T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Average temperature of</a:t>
                      </a:r>
                      <a:r>
                        <a:rPr lang="sv-SE" sz="1050" baseline="0" dirty="0" smtClean="0"/>
                        <a:t> vapor above the product surface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Liquid Average Temp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LIQ T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Average temperature for all spot sensors submersed in liquid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Tank</a:t>
                      </a:r>
                      <a:r>
                        <a:rPr lang="sv-SE" sz="1050" baseline="0" dirty="0" smtClean="0"/>
                        <a:t> Average Temp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TANK T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Average value of all temperature sensors</a:t>
                      </a:r>
                      <a:r>
                        <a:rPr lang="sv-SE" sz="1050" baseline="0" dirty="0" smtClean="0"/>
                        <a:t> in the tank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Spot 1 Temperature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TEMP</a:t>
                      </a:r>
                      <a:r>
                        <a:rPr lang="sv-SE" sz="1050" baseline="0" dirty="0" smtClean="0"/>
                        <a:t> 1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Temperature value for spot</a:t>
                      </a:r>
                      <a:r>
                        <a:rPr lang="sv-SE" sz="1050" baseline="0" dirty="0" smtClean="0"/>
                        <a:t> sensor 1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Observed Density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OBS D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dirty="0" smtClean="0"/>
                        <a:t>Automatic</a:t>
                      </a:r>
                      <a:r>
                        <a:rPr lang="sv-SE" sz="1050" baseline="0" dirty="0" smtClean="0"/>
                        <a:t> or manual Observed Density</a:t>
                      </a:r>
                      <a:endParaRPr lang="sv-SE" sz="1050" dirty="0" smtClean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Volume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TOV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Total observed volume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Flow Rate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 RATE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Flow rate</a:t>
                      </a:r>
                      <a:endParaRPr lang="sv-SE" sz="1050" dirty="0"/>
                    </a:p>
                  </a:txBody>
                  <a:tcPr/>
                </a:tc>
              </a:tr>
              <a:tr h="256090"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User</a:t>
                      </a:r>
                      <a:r>
                        <a:rPr lang="sv-SE" sz="1050" baseline="0" dirty="0" smtClean="0"/>
                        <a:t> Defined n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UDEF n</a:t>
                      </a:r>
                      <a:endParaRPr lang="sv-S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50" dirty="0" smtClean="0"/>
                        <a:t>Up to 5 user defined variables</a:t>
                      </a:r>
                      <a:endParaRPr lang="sv-SE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9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79AA77-35A0-4A58-BB34-63D8942EE0B0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D74634-9C89-4BE1-9392-3A06038F00D9}" type="slidenum">
              <a:rPr lang="en-GB" smtClean="0"/>
              <a:pPr/>
              <a:t>21</a:t>
            </a:fld>
            <a:endParaRPr lang="en-GB" smtClean="0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Variables on Display</a:t>
            </a:r>
            <a:endParaRPr lang="en-GB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8248650" cy="4546600"/>
          </a:xfrm>
        </p:spPr>
        <p:txBody>
          <a:bodyPr/>
          <a:lstStyle/>
          <a:p>
            <a:r>
              <a:rPr lang="en-GB" sz="2400" smtClean="0"/>
              <a:t>Displays tank parameters, configurable via WinSetup</a:t>
            </a:r>
          </a:p>
        </p:txBody>
      </p:sp>
      <p:pic>
        <p:nvPicPr>
          <p:cNvPr id="36869" name="Picture 7" descr="LOI variabl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6738" y="1700213"/>
            <a:ext cx="5472112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Display During Start-up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03497A-8779-485B-982F-2CA97CB57E3B}" type="slidenum">
              <a:rPr lang="en-GB" smtClean="0"/>
              <a:pPr/>
              <a:t>22</a:t>
            </a:fld>
            <a:endParaRPr lang="en-GB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1196752"/>
            <a:ext cx="40290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124744"/>
            <a:ext cx="4608512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7025" y="1268413"/>
            <a:ext cx="3736975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Configuration	</a:t>
            </a:r>
            <a:endParaRPr lang="en-GB"/>
          </a:p>
        </p:txBody>
      </p:sp>
      <p:sp>
        <p:nvSpPr>
          <p:cNvPr id="38916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368925" cy="4546600"/>
          </a:xfrm>
        </p:spPr>
        <p:txBody>
          <a:bodyPr/>
          <a:lstStyle/>
          <a:p>
            <a:r>
              <a:rPr lang="en-GB" dirty="0" smtClean="0"/>
              <a:t>Configuration tools</a:t>
            </a:r>
          </a:p>
          <a:p>
            <a:pPr lvl="1"/>
            <a:r>
              <a:rPr lang="en-GB" dirty="0" smtClean="0"/>
              <a:t>TankMaster WinSetup connected via:</a:t>
            </a:r>
          </a:p>
          <a:p>
            <a:pPr lvl="2"/>
            <a:r>
              <a:rPr lang="en-GB" dirty="0" smtClean="0"/>
              <a:t>RS485 Modbus</a:t>
            </a:r>
          </a:p>
          <a:p>
            <a:pPr lvl="2"/>
            <a:r>
              <a:rPr lang="en-GB" dirty="0" smtClean="0"/>
              <a:t>TRL2 Modbus</a:t>
            </a:r>
          </a:p>
          <a:p>
            <a:pPr lvl="2"/>
            <a:r>
              <a:rPr lang="en-GB" dirty="0" smtClean="0"/>
              <a:t>Enraf (EBM)</a:t>
            </a:r>
          </a:p>
          <a:p>
            <a:pPr lvl="1"/>
            <a:r>
              <a:rPr lang="en-GB" dirty="0" smtClean="0"/>
              <a:t>AMS, in wireless systems</a:t>
            </a:r>
            <a:endParaRPr lang="en-GB" sz="1600" dirty="0" smtClean="0"/>
          </a:p>
          <a:p>
            <a:pPr lvl="1">
              <a:buFontTx/>
              <a:buNone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389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B6D0C3-A3F7-4389-8503-E98CA19AC908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751093-3857-4CB1-9324-3AF2DB940C72}" type="slidenum">
              <a:rPr lang="en-GB" sz="100" smtClean="0"/>
              <a:pPr/>
              <a:t>24</a:t>
            </a:fld>
            <a:endParaRPr lang="en-GB" sz="100" smtClean="0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162925" cy="723900"/>
          </a:xfrm>
        </p:spPr>
        <p:txBody>
          <a:bodyPr lIns="84326" tIns="42163" rIns="84326" bIns="42163" anchor="t"/>
          <a:lstStyle/>
          <a:p>
            <a:pPr>
              <a:defRPr/>
            </a:pPr>
            <a:r>
              <a:rPr lang="en-GB" sz="2000" dirty="0" smtClean="0"/>
              <a:t>2410 Tank Hub, simplified Data Block Diagram</a:t>
            </a:r>
            <a:br>
              <a:rPr lang="en-GB" sz="2000" dirty="0" smtClean="0"/>
            </a:br>
            <a:r>
              <a:rPr lang="en-GB" sz="2000" dirty="0" smtClean="0"/>
              <a:t>How to get measurement data from devices into the Host</a:t>
            </a:r>
            <a:endParaRPr lang="en-GB" sz="2000" dirty="0"/>
          </a:p>
        </p:txBody>
      </p:sp>
      <p:sp>
        <p:nvSpPr>
          <p:cNvPr id="110611" name="Text Box 20"/>
          <p:cNvSpPr txBox="1">
            <a:spLocks noChangeArrowheads="1"/>
          </p:cNvSpPr>
          <p:nvPr/>
        </p:nvSpPr>
        <p:spPr bwMode="auto">
          <a:xfrm>
            <a:off x="3492500" y="1125538"/>
            <a:ext cx="24114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200" dirty="0">
                <a:solidFill>
                  <a:schemeClr val="accent2"/>
                </a:solidFill>
                <a:latin typeface="+mn-lt"/>
              </a:rPr>
              <a:t>Tank Measurement Variables </a:t>
            </a:r>
            <a:r>
              <a:rPr lang="en-GB" sz="1200" b="1" dirty="0">
                <a:solidFill>
                  <a:schemeClr val="accent2"/>
                </a:solidFill>
                <a:latin typeface="+mn-lt"/>
              </a:rPr>
              <a:t>(TMV)</a:t>
            </a:r>
            <a:r>
              <a:rPr lang="en-GB" sz="1200" dirty="0">
                <a:solidFill>
                  <a:schemeClr val="accent2"/>
                </a:solidFill>
                <a:latin typeface="+mn-lt"/>
              </a:rPr>
              <a:t> </a:t>
            </a:r>
          </a:p>
        </p:txBody>
      </p:sp>
      <p:sp>
        <p:nvSpPr>
          <p:cNvPr id="39941" name="Line 42"/>
          <p:cNvSpPr>
            <a:spLocks noChangeShapeType="1"/>
          </p:cNvSpPr>
          <p:nvPr/>
        </p:nvSpPr>
        <p:spPr bwMode="auto">
          <a:xfrm flipV="1">
            <a:off x="1258888" y="2420938"/>
            <a:ext cx="504825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994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573463"/>
            <a:ext cx="804863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Line 45"/>
          <p:cNvSpPr>
            <a:spLocks noChangeShapeType="1"/>
          </p:cNvSpPr>
          <p:nvPr/>
        </p:nvSpPr>
        <p:spPr bwMode="auto">
          <a:xfrm flipV="1">
            <a:off x="900113" y="3500438"/>
            <a:ext cx="935037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44" name="Line 46"/>
          <p:cNvSpPr>
            <a:spLocks noChangeShapeType="1"/>
          </p:cNvSpPr>
          <p:nvPr/>
        </p:nvSpPr>
        <p:spPr bwMode="auto">
          <a:xfrm flipV="1">
            <a:off x="1042988" y="3860800"/>
            <a:ext cx="792162" cy="1081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9945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1557338"/>
            <a:ext cx="7620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2420938"/>
            <a:ext cx="7620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3284538"/>
            <a:ext cx="7620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4221163"/>
            <a:ext cx="763587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5157788"/>
            <a:ext cx="763587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0" name="Picture 5" descr="V:\Land_Div\Piw\Lena\Raptor\PDS\Pictures\5900S Array 139_mo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750" y="1341438"/>
            <a:ext cx="744538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Line 42"/>
          <p:cNvSpPr>
            <a:spLocks noChangeShapeType="1"/>
          </p:cNvSpPr>
          <p:nvPr/>
        </p:nvSpPr>
        <p:spPr bwMode="auto">
          <a:xfrm>
            <a:off x="1258888" y="1773238"/>
            <a:ext cx="649287" cy="360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9952" name="Picture 26" descr="540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88" t="18900" r="22725" b="6845"/>
          <a:stretch>
            <a:fillRect/>
          </a:stretch>
        </p:blipFill>
        <p:spPr bwMode="auto">
          <a:xfrm>
            <a:off x="611188" y="2133600"/>
            <a:ext cx="6508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1979613" y="1557338"/>
          <a:ext cx="1368152" cy="396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</a:tblGrid>
              <a:tr h="507112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Transmitter variables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Level</a:t>
                      </a:r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Ullage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LevelRate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Temp 1-16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FWL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Pressure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Etc....</a:t>
                      </a:r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  <a:tr h="35026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Manual values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977" name="Line 42"/>
          <p:cNvSpPr>
            <a:spLocks noChangeShapeType="1"/>
          </p:cNvSpPr>
          <p:nvPr/>
        </p:nvSpPr>
        <p:spPr bwMode="auto">
          <a:xfrm flipV="1">
            <a:off x="3563938" y="1989138"/>
            <a:ext cx="792162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>
            <a:off x="3563938" y="2420938"/>
            <a:ext cx="720725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79" name="Line 42"/>
          <p:cNvSpPr>
            <a:spLocks noChangeShapeType="1"/>
          </p:cNvSpPr>
          <p:nvPr/>
        </p:nvSpPr>
        <p:spPr bwMode="auto">
          <a:xfrm flipV="1">
            <a:off x="3419475" y="2205038"/>
            <a:ext cx="936625" cy="1152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0" name="Line 42"/>
          <p:cNvSpPr>
            <a:spLocks noChangeShapeType="1"/>
          </p:cNvSpPr>
          <p:nvPr/>
        </p:nvSpPr>
        <p:spPr bwMode="auto">
          <a:xfrm>
            <a:off x="3419475" y="2349500"/>
            <a:ext cx="936625" cy="33829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1" name="Line 42"/>
          <p:cNvSpPr>
            <a:spLocks noChangeShapeType="1"/>
          </p:cNvSpPr>
          <p:nvPr/>
        </p:nvSpPr>
        <p:spPr bwMode="auto">
          <a:xfrm>
            <a:off x="3492500" y="2349500"/>
            <a:ext cx="935038" cy="2232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2" name="Line 42"/>
          <p:cNvSpPr>
            <a:spLocks noChangeShapeType="1"/>
          </p:cNvSpPr>
          <p:nvPr/>
        </p:nvSpPr>
        <p:spPr bwMode="auto">
          <a:xfrm>
            <a:off x="3563938" y="2349500"/>
            <a:ext cx="792162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3" name="Line 42"/>
          <p:cNvSpPr>
            <a:spLocks noChangeShapeType="1"/>
          </p:cNvSpPr>
          <p:nvPr/>
        </p:nvSpPr>
        <p:spPr bwMode="auto">
          <a:xfrm flipV="1">
            <a:off x="3419475" y="2924175"/>
            <a:ext cx="936625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4" name="Line 42"/>
          <p:cNvSpPr>
            <a:spLocks noChangeShapeType="1"/>
          </p:cNvSpPr>
          <p:nvPr/>
        </p:nvSpPr>
        <p:spPr bwMode="auto">
          <a:xfrm>
            <a:off x="3419475" y="3357563"/>
            <a:ext cx="865188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5" name="Line 42"/>
          <p:cNvSpPr>
            <a:spLocks noChangeShapeType="1"/>
          </p:cNvSpPr>
          <p:nvPr/>
        </p:nvSpPr>
        <p:spPr bwMode="auto">
          <a:xfrm flipV="1">
            <a:off x="3419475" y="3068638"/>
            <a:ext cx="936625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9986" name="Line 42"/>
          <p:cNvSpPr>
            <a:spLocks noChangeShapeType="1"/>
          </p:cNvSpPr>
          <p:nvPr/>
        </p:nvSpPr>
        <p:spPr bwMode="auto">
          <a:xfrm flipV="1">
            <a:off x="3419475" y="3789363"/>
            <a:ext cx="865188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9" name="Text Box 37"/>
          <p:cNvSpPr txBox="1">
            <a:spLocks noChangeArrowheads="1"/>
          </p:cNvSpPr>
          <p:nvPr/>
        </p:nvSpPr>
        <p:spPr bwMode="auto">
          <a:xfrm>
            <a:off x="6084888" y="2924175"/>
            <a:ext cx="1223962" cy="144145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400" b="1" dirty="0">
                <a:solidFill>
                  <a:schemeClr val="bg1"/>
                </a:solidFill>
                <a:cs typeface="Arial" pitchFamily="34" charset="0"/>
              </a:rPr>
              <a:t>Unit Conversion and Scaling</a:t>
            </a:r>
            <a:endParaRPr lang="en-GB" sz="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Line 36"/>
          <p:cNvSpPr>
            <a:spLocks noChangeShapeType="1"/>
          </p:cNvSpPr>
          <p:nvPr/>
        </p:nvSpPr>
        <p:spPr bwMode="auto">
          <a:xfrm flipV="1">
            <a:off x="7235825" y="3357563"/>
            <a:ext cx="1368425" cy="0"/>
          </a:xfrm>
          <a:prstGeom prst="line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9989" name="TextBox 81"/>
          <p:cNvSpPr txBox="1">
            <a:spLocks noChangeArrowheads="1"/>
          </p:cNvSpPr>
          <p:nvPr/>
        </p:nvSpPr>
        <p:spPr bwMode="auto">
          <a:xfrm>
            <a:off x="7380288" y="3068638"/>
            <a:ext cx="12239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/>
              <a:t>Primary bus</a:t>
            </a:r>
          </a:p>
        </p:txBody>
      </p:sp>
      <p:sp>
        <p:nvSpPr>
          <p:cNvPr id="83" name="Line 36"/>
          <p:cNvSpPr>
            <a:spLocks noChangeShapeType="1"/>
          </p:cNvSpPr>
          <p:nvPr/>
        </p:nvSpPr>
        <p:spPr bwMode="auto">
          <a:xfrm flipV="1">
            <a:off x="7235825" y="4149725"/>
            <a:ext cx="1368425" cy="0"/>
          </a:xfrm>
          <a:prstGeom prst="line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9991" name="TextBox 83"/>
          <p:cNvSpPr txBox="1">
            <a:spLocks noChangeArrowheads="1"/>
          </p:cNvSpPr>
          <p:nvPr/>
        </p:nvSpPr>
        <p:spPr bwMode="auto">
          <a:xfrm>
            <a:off x="7380288" y="3789363"/>
            <a:ext cx="1223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/>
              <a:t>Secondary bus</a:t>
            </a:r>
          </a:p>
        </p:txBody>
      </p:sp>
      <p:sp>
        <p:nvSpPr>
          <p:cNvPr id="39992" name="Right Brace 90"/>
          <p:cNvSpPr>
            <a:spLocks/>
          </p:cNvSpPr>
          <p:nvPr/>
        </p:nvSpPr>
        <p:spPr bwMode="auto">
          <a:xfrm>
            <a:off x="5364163" y="1628775"/>
            <a:ext cx="647700" cy="4176713"/>
          </a:xfrm>
          <a:prstGeom prst="righ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 descr="L:\Raptor\Aftersales dept\Presentationer\Bilder\Communication_raptor_devices_T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403350"/>
            <a:ext cx="7929563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Connection to TankMaster</a:t>
            </a:r>
            <a:endParaRPr lang="en-GB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4F3EE0-4F43-4C78-B487-92489E86537F}" type="slidenum">
              <a:rPr lang="en-GB" smtClean="0"/>
              <a:pPr/>
              <a:t>25</a:t>
            </a:fld>
            <a:endParaRPr lang="en-GB" smtClean="0"/>
          </a:p>
        </p:txBody>
      </p:sp>
      <p:sp>
        <p:nvSpPr>
          <p:cNvPr id="7" name="TextBox 6"/>
          <p:cNvSpPr txBox="1"/>
          <p:nvPr/>
        </p:nvSpPr>
        <p:spPr>
          <a:xfrm>
            <a:off x="1547813" y="3141663"/>
            <a:ext cx="78105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Tankbus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5375" y="4292600"/>
            <a:ext cx="73025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Modbus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8238" y="4076700"/>
            <a:ext cx="642937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RS485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8400" y="3543300"/>
            <a:ext cx="728663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Modbus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975" y="3357563"/>
            <a:ext cx="6445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TRL2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0563" y="3141663"/>
            <a:ext cx="73025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Modbus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1863" y="3141663"/>
            <a:ext cx="1084262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USB or RS232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6100" y="2565400"/>
            <a:ext cx="11684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RS485 or RS232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35825" y="1484313"/>
            <a:ext cx="109537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TankMaster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575" y="2236788"/>
            <a:ext cx="17287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2160/65/75 Field Communication Unit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1775" y="3068638"/>
            <a:ext cx="109537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>
                <a:latin typeface="+mn-lt"/>
              </a:rPr>
              <a:t>2410 Tank Hub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2988" y="2492375"/>
            <a:ext cx="1960562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1000" dirty="0">
                <a:latin typeface="+mn-lt"/>
              </a:rPr>
              <a:t>Wireless THUM™ Adapter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0063" y="1700213"/>
            <a:ext cx="16002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1000">
                <a:latin typeface="+mn-lt"/>
              </a:rPr>
              <a:t>Wireless Gateway</a:t>
            </a:r>
          </a:p>
        </p:txBody>
      </p:sp>
      <p:sp>
        <p:nvSpPr>
          <p:cNvPr id="40978" name="Freeform 30"/>
          <p:cNvSpPr>
            <a:spLocks/>
          </p:cNvSpPr>
          <p:nvPr/>
        </p:nvSpPr>
        <p:spPr bwMode="auto">
          <a:xfrm>
            <a:off x="2990850" y="1695450"/>
            <a:ext cx="2266950" cy="885825"/>
          </a:xfrm>
          <a:custGeom>
            <a:avLst/>
            <a:gdLst>
              <a:gd name="T0" fmla="*/ 0 w 2266950"/>
              <a:gd name="T1" fmla="*/ 885825 h 885825"/>
              <a:gd name="T2" fmla="*/ 876300 w 2266950"/>
              <a:gd name="T3" fmla="*/ 247650 h 885825"/>
              <a:gd name="T4" fmla="*/ 2266950 w 2266950"/>
              <a:gd name="T5" fmla="*/ 0 h 885825"/>
              <a:gd name="T6" fmla="*/ 0 60000 65536"/>
              <a:gd name="T7" fmla="*/ 0 60000 65536"/>
              <a:gd name="T8" fmla="*/ 0 60000 65536"/>
              <a:gd name="T9" fmla="*/ 0 w 2266950"/>
              <a:gd name="T10" fmla="*/ 0 h 885825"/>
              <a:gd name="T11" fmla="*/ 2266950 w 2266950"/>
              <a:gd name="T12" fmla="*/ 885825 h 8858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6950" h="885825">
                <a:moveTo>
                  <a:pt x="0" y="885825"/>
                </a:moveTo>
                <a:cubicBezTo>
                  <a:pt x="249237" y="640556"/>
                  <a:pt x="498475" y="395287"/>
                  <a:pt x="876300" y="247650"/>
                </a:cubicBezTo>
                <a:cubicBezTo>
                  <a:pt x="1254125" y="100013"/>
                  <a:pt x="2035175" y="28575"/>
                  <a:pt x="2266950" y="0"/>
                </a:cubicBezTo>
              </a:path>
            </a:pathLst>
          </a:custGeom>
          <a:noFill/>
          <a:ln w="25400" cap="flat" cmpd="sng" algn="ctr">
            <a:solidFill>
              <a:srgbClr val="FE9E32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2" name="TextBox 31"/>
          <p:cNvSpPr txBox="1"/>
          <p:nvPr/>
        </p:nvSpPr>
        <p:spPr>
          <a:xfrm rot="20316557">
            <a:off x="3203575" y="1754188"/>
            <a:ext cx="11684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 i="1">
                <a:latin typeface="+mn-lt"/>
              </a:rPr>
              <a:t>Wireless</a:t>
            </a:r>
            <a:r>
              <a:rPr lang="en-GB" sz="1000">
                <a:latin typeface="+mn-lt"/>
              </a:rPr>
              <a:t>HART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 descr="I:\GSS\KURS\eLearning\Raptor System Overview\Bilder\Slide35\Communication_raptor_devices_mo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989138"/>
            <a:ext cx="7345363" cy="371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987" name="Straight Connector 37"/>
          <p:cNvCxnSpPr>
            <a:cxnSpLocks noChangeShapeType="1"/>
          </p:cNvCxnSpPr>
          <p:nvPr/>
        </p:nvCxnSpPr>
        <p:spPr bwMode="auto">
          <a:xfrm flipV="1">
            <a:off x="3128963" y="2551113"/>
            <a:ext cx="1905000" cy="787400"/>
          </a:xfrm>
          <a:prstGeom prst="line">
            <a:avLst/>
          </a:prstGeom>
          <a:noFill/>
          <a:ln w="28575" algn="ctr">
            <a:solidFill>
              <a:srgbClr val="F6860A"/>
            </a:solidFill>
            <a:prstDash val="dash"/>
            <a:round/>
            <a:headEnd/>
            <a:tailEnd/>
          </a:ln>
        </p:spPr>
      </p:cxnSp>
      <p:sp>
        <p:nvSpPr>
          <p:cNvPr id="41988" name="Content Placeholder 6"/>
          <p:cNvSpPr>
            <a:spLocks noGrp="1"/>
          </p:cNvSpPr>
          <p:nvPr>
            <p:ph idx="1"/>
          </p:nvPr>
        </p:nvSpPr>
        <p:spPr>
          <a:xfrm>
            <a:off x="539750" y="1196975"/>
            <a:ext cx="8343900" cy="2016125"/>
          </a:xfrm>
        </p:spPr>
        <p:txBody>
          <a:bodyPr/>
          <a:lstStyle/>
          <a:p>
            <a:r>
              <a:rPr lang="en-GB" sz="2400" smtClean="0"/>
              <a:t>2410 communicates with the host</a:t>
            </a:r>
          </a:p>
          <a:p>
            <a:pPr lvl="1"/>
            <a:r>
              <a:rPr lang="en-GB" sz="1800" smtClean="0"/>
              <a:t>Directly</a:t>
            </a:r>
          </a:p>
          <a:p>
            <a:pPr lvl="1"/>
            <a:r>
              <a:rPr lang="en-GB" sz="1800" smtClean="0"/>
              <a:t>Via Field Communication Unit</a:t>
            </a:r>
            <a:br>
              <a:rPr lang="en-GB" sz="1800" smtClean="0"/>
            </a:br>
            <a:r>
              <a:rPr lang="en-GB" sz="1600" smtClean="0"/>
              <a:t>Rosemount 2160/2165/75</a:t>
            </a:r>
            <a:endParaRPr lang="en-GB" sz="1800" smtClean="0"/>
          </a:p>
          <a:p>
            <a:pPr lvl="1"/>
            <a:r>
              <a:rPr lang="en-GB" sz="1800" smtClean="0"/>
              <a:t>Via TankMaster PC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HOST Communication</a:t>
            </a:r>
            <a:endParaRPr lang="en-GB" dirty="0"/>
          </a:p>
        </p:txBody>
      </p:sp>
      <p:sp>
        <p:nvSpPr>
          <p:cNvPr id="419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7012F4-A729-4F37-900D-DDBCD6A011B1}" type="slidenum">
              <a:rPr lang="en-GB" smtClean="0"/>
              <a:pPr/>
              <a:t>26</a:t>
            </a:fld>
            <a:endParaRPr lang="en-GB" smtClean="0"/>
          </a:p>
        </p:txBody>
      </p:sp>
      <p:sp>
        <p:nvSpPr>
          <p:cNvPr id="20" name="TextBox 19"/>
          <p:cNvSpPr txBox="1"/>
          <p:nvPr/>
        </p:nvSpPr>
        <p:spPr>
          <a:xfrm rot="20174657">
            <a:off x="3352800" y="2741613"/>
            <a:ext cx="11684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000" i="1">
                <a:latin typeface="+mn-lt"/>
              </a:rPr>
              <a:t>Wireless</a:t>
            </a:r>
            <a:r>
              <a:rPr lang="en-GB" sz="1000">
                <a:latin typeface="+mn-lt"/>
              </a:rPr>
              <a:t>HART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196975"/>
            <a:ext cx="5000625" cy="4546600"/>
          </a:xfrm>
        </p:spPr>
        <p:txBody>
          <a:bodyPr/>
          <a:lstStyle/>
          <a:p>
            <a:r>
              <a:rPr lang="en-GB" sz="2400" smtClean="0"/>
              <a:t>Smart Wireless THUM Adapter</a:t>
            </a:r>
          </a:p>
          <a:p>
            <a:pPr lvl="1"/>
            <a:r>
              <a:rPr lang="en-GB" sz="2000" smtClean="0"/>
              <a:t>Wireless data link between different tank hubs and a Wireless Gateway</a:t>
            </a:r>
          </a:p>
          <a:p>
            <a:pPr lvl="1"/>
            <a:r>
              <a:rPr lang="en-GB" sz="2000" smtClean="0"/>
              <a:t>The THUM adapter is connected to the IS side of the 2410 Tank Hub</a:t>
            </a:r>
          </a:p>
          <a:p>
            <a:pPr lvl="1"/>
            <a:r>
              <a:rPr lang="en-GB" sz="2000" smtClean="0"/>
              <a:t>Requires the Wireless HART connectivity option in tank hub.</a:t>
            </a:r>
          </a:p>
        </p:txBody>
      </p:sp>
      <p:pic>
        <p:nvPicPr>
          <p:cNvPr id="43011" name="Picture 6" descr="I:\GSS\KURS\eLearning\Raptor System Overview\Bilder\Slide16\config_wirele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4725" y="1125538"/>
            <a:ext cx="2909888" cy="252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Raptor Wireless	</a:t>
            </a:r>
            <a:endParaRPr lang="en-GB" dirty="0"/>
          </a:p>
        </p:txBody>
      </p:sp>
      <p:sp>
        <p:nvSpPr>
          <p:cNvPr id="430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15F090-DAF8-4F41-B393-8044CD5BEBFA}" type="slidenum">
              <a:rPr lang="en-GB" smtClean="0"/>
              <a:pPr/>
              <a:t>27</a:t>
            </a:fld>
            <a:endParaRPr lang="en-GB" smtClean="0"/>
          </a:p>
        </p:txBody>
      </p:sp>
      <p:pic>
        <p:nvPicPr>
          <p:cNvPr id="43014" name="Picture 11" descr="I:\GSS\KURS\eLearning\Raptor System Overview\Bilder\Slide16\THU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450" y="3860800"/>
            <a:ext cx="1295400" cy="200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10" descr="I:\GSS\KURS\eLearning\Raptor System Overview\Bilder\Slide28\Wireless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738" y="3573463"/>
            <a:ext cx="2560637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Software	Upgrade</a:t>
            </a:r>
            <a:endParaRPr lang="sv-SE" dirty="0"/>
          </a:p>
        </p:txBody>
      </p:sp>
      <p:sp>
        <p:nvSpPr>
          <p:cNvPr id="38915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sv-SE" smtClean="0"/>
              <a:t>Possible to upgrade the 2410 software</a:t>
            </a:r>
          </a:p>
          <a:p>
            <a:r>
              <a:rPr lang="sv-SE" smtClean="0"/>
              <a:t>Done in TankMaster WinSetup</a:t>
            </a:r>
          </a:p>
          <a:p>
            <a:r>
              <a:rPr lang="sv-SE" smtClean="0"/>
              <a:t>Possible to upgrade several 2410 at the same time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F46F46-8662-4AE6-8635-66BA01353C27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88" y="1214438"/>
            <a:ext cx="2636837" cy="305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5" y="3714750"/>
            <a:ext cx="3017838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Simulation mode</a:t>
            </a:r>
            <a:endParaRPr lang="sv-SE" dirty="0"/>
          </a:p>
        </p:txBody>
      </p:sp>
      <p:sp>
        <p:nvSpPr>
          <p:cNvPr id="39939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8143875" cy="2436813"/>
          </a:xfrm>
        </p:spPr>
        <p:txBody>
          <a:bodyPr/>
          <a:lstStyle/>
          <a:p>
            <a:r>
              <a:rPr lang="sv-SE" sz="2400" smtClean="0"/>
              <a:t>Verify communication between 2410 and HOST system without connecting field devices</a:t>
            </a:r>
          </a:p>
          <a:p>
            <a:r>
              <a:rPr lang="sv-SE" sz="2400" smtClean="0"/>
              <a:t>Choose parameters to be calculated based on simulated tank data input</a:t>
            </a:r>
          </a:p>
          <a:p>
            <a:pPr lvl="1"/>
            <a:r>
              <a:rPr lang="sv-SE" sz="2000" smtClean="0"/>
              <a:t>Level, avg temp, liq pressure tec</a:t>
            </a:r>
          </a:p>
          <a:p>
            <a:r>
              <a:rPr lang="sv-SE" sz="2400" smtClean="0"/>
              <a:t>Simulation HREGS</a:t>
            </a:r>
          </a:p>
          <a:p>
            <a:pPr lvl="1"/>
            <a:r>
              <a:rPr lang="sv-SE" sz="2000" smtClean="0"/>
              <a:t>Starting with 3800</a:t>
            </a:r>
          </a:p>
          <a:p>
            <a:pPr>
              <a:buFont typeface="Wingdings" pitchFamily="2" charset="2"/>
              <a:buNone/>
            </a:pPr>
            <a:endParaRPr lang="sv-SE" sz="240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1357313" y="4214813"/>
          <a:ext cx="650085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0429"/>
                <a:gridCol w="3250429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Simulation Parameter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Simulation Holding Register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Product Temperature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HR3868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Volume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HR3994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Observed Density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HR3976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95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EE2937-2C7F-49EA-BB53-B15CE29C546A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I:\GSS\KURS\eLearning\Raptor System Overview\Bilder\Slide5\HOTSPOT_2410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175" y="3213100"/>
            <a:ext cx="3529013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2410 Tank Hub</a:t>
            </a:r>
          </a:p>
        </p:txBody>
      </p:sp>
      <p:sp>
        <p:nvSpPr>
          <p:cNvPr id="1843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F7C0A0-7524-4B5B-8278-78028232A861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1843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5143500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The 2410 Tank Hub works as the “brain” in the field side of the tank gauging system</a:t>
            </a:r>
          </a:p>
          <a:p>
            <a:pPr eaLnBrk="1" hangingPunct="1"/>
            <a:r>
              <a:rPr lang="en-GB" sz="2400" smtClean="0"/>
              <a:t>It provides power and communicates with all field devices</a:t>
            </a:r>
          </a:p>
          <a:p>
            <a:pPr eaLnBrk="1" hangingPunct="1"/>
            <a:r>
              <a:rPr lang="en-GB" sz="2400" smtClean="0"/>
              <a:t>Handles communication </a:t>
            </a:r>
            <a:br>
              <a:rPr lang="en-GB" sz="2400" smtClean="0"/>
            </a:br>
            <a:r>
              <a:rPr lang="en-GB" sz="2400" smtClean="0"/>
              <a:t>between devices on </a:t>
            </a:r>
            <a:br>
              <a:rPr lang="en-GB" sz="2400" smtClean="0"/>
            </a:br>
            <a:r>
              <a:rPr lang="en-GB" sz="2400" smtClean="0"/>
              <a:t>the tank and the </a:t>
            </a:r>
            <a:br>
              <a:rPr lang="en-GB" sz="2400" smtClean="0"/>
            </a:br>
            <a:r>
              <a:rPr lang="en-GB" sz="2400" smtClean="0"/>
              <a:t>control room</a:t>
            </a:r>
          </a:p>
          <a:p>
            <a:pPr eaLnBrk="1" hangingPunct="1">
              <a:buFont typeface="Wingdings" pitchFamily="2" charset="2"/>
              <a:buNone/>
            </a:pPr>
            <a:endParaRPr lang="en-GB" b="1" smtClean="0"/>
          </a:p>
          <a:p>
            <a:pPr eaLnBrk="1" hangingPunct="1">
              <a:buFont typeface="Wingdings" pitchFamily="2" charset="2"/>
              <a:buNone/>
            </a:pPr>
            <a:endParaRPr lang="en-GB" sz="2400" smtClean="0"/>
          </a:p>
          <a:p>
            <a:pPr eaLnBrk="1" hangingPunct="1"/>
            <a:endParaRPr lang="en-GB" sz="2400" smtClean="0"/>
          </a:p>
        </p:txBody>
      </p:sp>
      <p:pic>
        <p:nvPicPr>
          <p:cNvPr id="18438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Device Status in Display</a:t>
            </a:r>
            <a:endParaRPr lang="sv-SE" dirty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3EB972-BB53-4716-A27B-C71262747B48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6325" y="1785938"/>
            <a:ext cx="425767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</p:nvPr>
        </p:nvGraphicFramePr>
        <p:xfrm>
          <a:off x="571500" y="1206500"/>
          <a:ext cx="4357689" cy="4151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9182"/>
                <a:gridCol w="906739"/>
                <a:gridCol w="2571768"/>
              </a:tblGrid>
              <a:tr h="521336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LED Type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Color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Description</a:t>
                      </a:r>
                      <a:endParaRPr lang="sv-SE" sz="1600" dirty="0"/>
                    </a:p>
                  </a:txBody>
                  <a:tcPr/>
                </a:tc>
              </a:tr>
              <a:tr h="1193621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Error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Red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Turned</a:t>
                      </a:r>
                      <a:r>
                        <a:rPr lang="sv-SE" sz="1600" baseline="0" dirty="0" smtClean="0"/>
                        <a:t> off in normal operation. If an error occurs, the Error LED flashes a sequence corresponding to a certain error code</a:t>
                      </a:r>
                      <a:endParaRPr lang="sv-SE" sz="1600" dirty="0"/>
                    </a:p>
                  </a:txBody>
                  <a:tcPr/>
                </a:tc>
              </a:tr>
              <a:tr h="1179867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Status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Yellow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Blinks</a:t>
                      </a:r>
                      <a:r>
                        <a:rPr lang="sv-SE" sz="1600" baseline="0" dirty="0" smtClean="0"/>
                        <a:t> at a constant rate of one flash every other second in normal operation to indicate the 2410 software is running</a:t>
                      </a:r>
                      <a:endParaRPr lang="sv-SE" sz="1600" dirty="0"/>
                    </a:p>
                  </a:txBody>
                  <a:tcPr/>
                </a:tc>
              </a:tr>
              <a:tr h="707085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Power On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Green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2410 is powered on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Type of Error</a:t>
            </a:r>
            <a:endParaRPr lang="sv-SE" dirty="0"/>
          </a:p>
        </p:txBody>
      </p:sp>
      <p:sp>
        <p:nvSpPr>
          <p:cNvPr id="47107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sv-SE" sz="2400" smtClean="0"/>
              <a:t>The error led will flash in a sequence that corresponds to the error code </a:t>
            </a:r>
          </a:p>
          <a:p>
            <a:endParaRPr lang="sv-SE" sz="2400" smtClean="0"/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D8DC4B-8FCE-4A12-8ABD-88609D2B71BA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" y="2928938"/>
            <a:ext cx="4143375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819650" y="1206500"/>
          <a:ext cx="4071967" cy="44370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8435"/>
                <a:gridCol w="2683532"/>
              </a:tblGrid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Code 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Error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1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FPROM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2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HREG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3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Software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4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Other memory error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5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System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6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Display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7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AUX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8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FF Stack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9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Tankbus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10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Host Communication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11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Data Manager</a:t>
                      </a:r>
                      <a:endParaRPr lang="sv-SE" sz="1600" dirty="0"/>
                    </a:p>
                  </a:txBody>
                  <a:tcPr/>
                </a:tc>
              </a:tr>
              <a:tr h="341314"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12</a:t>
                      </a:r>
                      <a:endParaRPr lang="sv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 smtClean="0"/>
                        <a:t>Configuration</a:t>
                      </a:r>
                      <a:endParaRPr lang="sv-SE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Error Messages</a:t>
            </a:r>
            <a:endParaRPr lang="sv-SE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143375" cy="4546600"/>
          </a:xfrm>
        </p:spPr>
        <p:txBody>
          <a:bodyPr/>
          <a:lstStyle/>
          <a:p>
            <a:r>
              <a:rPr lang="sv-SE" sz="2400" smtClean="0"/>
              <a:t>Display shows software and hardware error codes</a:t>
            </a:r>
          </a:p>
          <a:p>
            <a:pPr lvl="1"/>
            <a:r>
              <a:rPr lang="sv-SE" sz="2000" smtClean="0"/>
              <a:t>Upper row: Error</a:t>
            </a:r>
          </a:p>
          <a:p>
            <a:pPr lvl="1"/>
            <a:r>
              <a:rPr lang="sv-SE" sz="2000" smtClean="0"/>
              <a:t>Lower row: FAIL/Error Code</a:t>
            </a:r>
          </a:p>
          <a:p>
            <a:endParaRPr lang="sv-SE" sz="2400" smtClean="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B2194E-E24E-4457-A2FA-5A939B16B340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38" y="3000375"/>
            <a:ext cx="4110037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819650" y="1206500"/>
          <a:ext cx="4071967" cy="4437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8435"/>
                <a:gridCol w="2683532"/>
              </a:tblGrid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Code 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Error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RAM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RAM</a:t>
                      </a:r>
                      <a:r>
                        <a:rPr lang="sv-SE" sz="1400" baseline="0" dirty="0" smtClean="0"/>
                        <a:t> Failure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FPROM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FPROM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HREG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Holding register error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OMEM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Other memory error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SYS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System</a:t>
                      </a:r>
                      <a:r>
                        <a:rPr lang="sv-SE" sz="1400" baseline="0" dirty="0" smtClean="0"/>
                        <a:t> error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DPLY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Display Error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AUX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AUX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FF</a:t>
                      </a:r>
                      <a:r>
                        <a:rPr lang="sv-SE" sz="1400" baseline="0" dirty="0" smtClean="0"/>
                        <a:t> ST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FF Stack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TBUS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Tankbus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HOST C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Host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 MNGR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Data Manager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CFG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Invalid Configuration</a:t>
                      </a:r>
                      <a:endParaRPr lang="sv-SE" sz="1400" dirty="0"/>
                    </a:p>
                  </a:txBody>
                  <a:tcPr/>
                </a:tc>
              </a:tr>
              <a:tr h="31693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SW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Software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2410 Tank Hub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8286750" cy="45466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/>
              <a:t>F</a:t>
            </a:r>
            <a:r>
              <a:rPr lang="en-GB" cap="small" dirty="0" smtClean="0"/>
              <a:t>oundation™</a:t>
            </a:r>
            <a:r>
              <a:rPr lang="en-GB" dirty="0" smtClean="0"/>
              <a:t> Fieldbus master </a:t>
            </a:r>
            <a:br>
              <a:rPr lang="en-GB" dirty="0" smtClean="0"/>
            </a:br>
            <a:r>
              <a:rPr lang="en-GB" dirty="0" smtClean="0"/>
              <a:t>on the Tankbus</a:t>
            </a:r>
          </a:p>
          <a:p>
            <a:pPr lvl="1" eaLnBrk="1" hangingPunct="1">
              <a:defRPr/>
            </a:pPr>
            <a:r>
              <a:rPr lang="en-GB" dirty="0" smtClean="0"/>
              <a:t>Identifies and auto-addresses </a:t>
            </a:r>
            <a:br>
              <a:rPr lang="en-GB" dirty="0" smtClean="0"/>
            </a:br>
            <a:r>
              <a:rPr lang="en-GB" dirty="0" smtClean="0"/>
              <a:t>the different field devices </a:t>
            </a:r>
            <a:br>
              <a:rPr lang="en-GB" dirty="0" smtClean="0"/>
            </a:br>
            <a:r>
              <a:rPr lang="en-GB" dirty="0" smtClean="0"/>
              <a:t>connected to the Tankbus</a:t>
            </a:r>
          </a:p>
          <a:p>
            <a:pPr lvl="1" eaLnBrk="1" hangingPunct="1">
              <a:defRPr/>
            </a:pPr>
            <a:r>
              <a:rPr lang="en-GB" dirty="0" smtClean="0"/>
              <a:t>Manages communication</a:t>
            </a:r>
          </a:p>
          <a:p>
            <a:pPr lvl="1" eaLnBrk="1" hangingPunct="1">
              <a:defRPr/>
            </a:pPr>
            <a:r>
              <a:rPr lang="en-GB" dirty="0" smtClean="0"/>
              <a:t>Sets up all FF link/time frame schedule for connected</a:t>
            </a:r>
            <a:br>
              <a:rPr lang="en-GB" dirty="0" smtClean="0"/>
            </a:br>
            <a:r>
              <a:rPr lang="en-GB" dirty="0" smtClean="0"/>
              <a:t>units</a:t>
            </a:r>
          </a:p>
          <a:p>
            <a:pPr lvl="1" eaLnBrk="1" hangingPunct="1">
              <a:defRPr/>
            </a:pPr>
            <a:r>
              <a:rPr lang="en-GB" dirty="0" smtClean="0"/>
              <a:t>Supervises the status of connected equipment</a:t>
            </a:r>
            <a:br>
              <a:rPr lang="en-GB" dirty="0" smtClean="0"/>
            </a:br>
            <a:endParaRPr lang="en-GB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C1B449-6A73-47DC-9285-561DD88F935D}" type="slidenum">
              <a:rPr lang="en-GB" smtClean="0"/>
              <a:pPr/>
              <a:t>4</a:t>
            </a:fld>
            <a:endParaRPr lang="en-GB" smtClean="0"/>
          </a:p>
        </p:txBody>
      </p:sp>
      <p:pic>
        <p:nvPicPr>
          <p:cNvPr id="19461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2410 Tank Hub</a:t>
            </a:r>
            <a:endParaRPr lang="en-GB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2000" dirty="0" smtClean="0"/>
              <a:t>The 2410 F</a:t>
            </a:r>
            <a:r>
              <a:rPr lang="en-GB" sz="2000" cap="small" dirty="0" smtClean="0"/>
              <a:t>oundation™</a:t>
            </a:r>
            <a:r>
              <a:rPr lang="en-GB" sz="2000" dirty="0" smtClean="0"/>
              <a:t> Fieldbus host functions</a:t>
            </a:r>
          </a:p>
          <a:p>
            <a:pPr lvl="1">
              <a:defRPr/>
            </a:pPr>
            <a:r>
              <a:rPr lang="en-GB" sz="1800" dirty="0" smtClean="0"/>
              <a:t>Keeps Tank Bus “live list” updated</a:t>
            </a:r>
          </a:p>
          <a:p>
            <a:pPr lvl="1">
              <a:defRPr/>
            </a:pPr>
            <a:r>
              <a:rPr lang="en-GB" sz="1800" dirty="0" smtClean="0"/>
              <a:t>Collect Measurement Values and Status from connected devices</a:t>
            </a:r>
          </a:p>
          <a:p>
            <a:pPr lvl="1">
              <a:defRPr/>
            </a:pPr>
            <a:r>
              <a:rPr lang="en-GB" sz="1800" dirty="0" smtClean="0"/>
              <a:t>Returns tank data to host at assigned Modbus address</a:t>
            </a:r>
          </a:p>
          <a:p>
            <a:pPr lvl="1">
              <a:defRPr/>
            </a:pPr>
            <a:endParaRPr lang="en-GB" sz="1800" dirty="0" smtClean="0"/>
          </a:p>
          <a:p>
            <a:pPr>
              <a:defRPr/>
            </a:pPr>
            <a:endParaRPr lang="en-GB" sz="2000" dirty="0" smtClean="0"/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0FAD28-3174-479B-9CEB-7C770CC323CD}" type="slidenum">
              <a:rPr lang="en-GB" smtClean="0"/>
              <a:pPr/>
              <a:t>5</a:t>
            </a:fld>
            <a:endParaRPr lang="en-GB" smtClean="0"/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2730500"/>
            <a:ext cx="403225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I:\GSS\KURS\eLearning\Raptor System Overview\Bilder\Slide5\HOTSPOT_2410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9700" y="2781300"/>
            <a:ext cx="3529013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206500"/>
            <a:ext cx="8286750" cy="4546600"/>
          </a:xfrm>
        </p:spPr>
        <p:txBody>
          <a:bodyPr/>
          <a:lstStyle/>
          <a:p>
            <a:pPr eaLnBrk="1" hangingPunct="1"/>
            <a:r>
              <a:rPr lang="en-GB" sz="2400" smtClean="0"/>
              <a:t>Calculates</a:t>
            </a:r>
          </a:p>
          <a:p>
            <a:pPr lvl="1" eaLnBrk="1" hangingPunct="1"/>
            <a:r>
              <a:rPr lang="en-GB" sz="1800" smtClean="0"/>
              <a:t> Average temperature</a:t>
            </a:r>
          </a:p>
          <a:p>
            <a:pPr lvl="1" eaLnBrk="1" hangingPunct="1"/>
            <a:r>
              <a:rPr lang="en-GB" sz="1800" smtClean="0"/>
              <a:t>Observed Density (up to 3 tanks)</a:t>
            </a:r>
          </a:p>
          <a:p>
            <a:pPr lvl="1" eaLnBrk="1" hangingPunct="1"/>
            <a:r>
              <a:rPr lang="en-GB" sz="1800" smtClean="0"/>
              <a:t>Volume (TOV)</a:t>
            </a:r>
          </a:p>
          <a:p>
            <a:pPr eaLnBrk="1" hangingPunct="1"/>
            <a:r>
              <a:rPr lang="en-GB" sz="2400" smtClean="0"/>
              <a:t>TOV calculation with predefined</a:t>
            </a:r>
            <a:br>
              <a:rPr lang="en-GB" sz="2400" smtClean="0"/>
            </a:br>
            <a:r>
              <a:rPr lang="en-GB" sz="2400" smtClean="0"/>
              <a:t>tank shapes and 100-point strapping table</a:t>
            </a:r>
          </a:p>
          <a:p>
            <a:pPr eaLnBrk="1" hangingPunct="1"/>
            <a:r>
              <a:rPr lang="en-GB" sz="2400" smtClean="0"/>
              <a:t>Provides measurement values and calculated data to the 2230 display</a:t>
            </a:r>
          </a:p>
          <a:p>
            <a:pPr eaLnBrk="1" hangingPunct="1"/>
            <a:r>
              <a:rPr lang="en-GB" sz="2400" smtClean="0"/>
              <a:t>Supports auto-mapping of data from the field devices for the most common configuration</a:t>
            </a:r>
            <a:br>
              <a:rPr lang="en-GB" sz="2400" smtClean="0"/>
            </a:br>
            <a:r>
              <a:rPr lang="en-GB" sz="1800" smtClean="0"/>
              <a:t>(i.e. one tank with one 5900S and one 2240S)</a:t>
            </a:r>
            <a:endParaRPr lang="en-GB" sz="2400" smtClean="0"/>
          </a:p>
          <a:p>
            <a:pPr eaLnBrk="1" hangingPunct="1"/>
            <a:endParaRPr lang="en-GB" sz="2400" smtClean="0"/>
          </a:p>
          <a:p>
            <a:pPr eaLnBrk="1" hangingPunct="1">
              <a:buFont typeface="Wingdings" pitchFamily="2" charset="2"/>
              <a:buNone/>
            </a:pPr>
            <a:endParaRPr lang="en-GB" sz="2400" smtClean="0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2410 Tank Hub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679560-6898-4772-ADFE-3CED44777B37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21510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C98B22-D23B-482E-A525-29FC790AFCFF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2410 Tank Hub</a:t>
            </a:r>
            <a:endParaRPr lang="en-GB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125538"/>
            <a:ext cx="8424863" cy="4346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2400" smtClean="0"/>
              <a:t>Supported units at product launch are: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Radar Level Gauges: 5900S, 5400 and 5300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2240S Multi-Input Temperature Transmitter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644 Temperature Transmitter.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Single or Multi-spot Temperature Sensors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765 Water Level Sensor 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3051 Pressure Transmitters</a:t>
            </a:r>
          </a:p>
          <a:p>
            <a:pPr lvl="1">
              <a:lnSpc>
                <a:spcPct val="80000"/>
              </a:lnSpc>
            </a:pPr>
            <a:r>
              <a:rPr lang="en-GB" sz="2000" smtClean="0"/>
              <a:t>Rosemount 2230 Graphical Field Display</a:t>
            </a:r>
          </a:p>
        </p:txBody>
      </p:sp>
      <p:sp>
        <p:nvSpPr>
          <p:cNvPr id="22533" name="Picture 3" descr="RMT_CMYK [Converted]"/>
          <p:cNvSpPr>
            <a:spLocks noChangeAspect="1" noChangeArrowheads="1"/>
          </p:cNvSpPr>
          <p:nvPr/>
        </p:nvSpPr>
        <p:spPr bwMode="auto">
          <a:xfrm>
            <a:off x="2203450" y="1652588"/>
            <a:ext cx="180181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22534" name="Group 107"/>
          <p:cNvGrpSpPr>
            <a:grpSpLocks/>
          </p:cNvGrpSpPr>
          <p:nvPr/>
        </p:nvGrpSpPr>
        <p:grpSpPr bwMode="auto">
          <a:xfrm>
            <a:off x="755650" y="4076700"/>
            <a:ext cx="7132638" cy="1979613"/>
            <a:chOff x="741" y="2846"/>
            <a:chExt cx="3947" cy="1114"/>
          </a:xfrm>
        </p:grpSpPr>
        <p:sp>
          <p:nvSpPr>
            <p:cNvPr id="22536" name="AutoShape 108"/>
            <p:cNvSpPr>
              <a:spLocks noChangeArrowheads="1"/>
            </p:cNvSpPr>
            <p:nvPr/>
          </p:nvSpPr>
          <p:spPr bwMode="auto">
            <a:xfrm>
              <a:off x="741" y="2846"/>
              <a:ext cx="3905" cy="1114"/>
            </a:xfrm>
            <a:prstGeom prst="roundRect">
              <a:avLst>
                <a:gd name="adj" fmla="val 8014"/>
              </a:avLst>
            </a:prstGeom>
            <a:solidFill>
              <a:srgbClr val="FECB00">
                <a:alpha val="38823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GB" b="1"/>
            </a:p>
          </p:txBody>
        </p:sp>
        <p:pic>
          <p:nvPicPr>
            <p:cNvPr id="22537" name="Picture 36" descr="RD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1" y="3618"/>
              <a:ext cx="21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538" name="Group 111"/>
            <p:cNvGrpSpPr>
              <a:grpSpLocks/>
            </p:cNvGrpSpPr>
            <p:nvPr/>
          </p:nvGrpSpPr>
          <p:grpSpPr bwMode="auto">
            <a:xfrm>
              <a:off x="819" y="3233"/>
              <a:ext cx="239" cy="313"/>
              <a:chOff x="4843387" y="1616680"/>
              <a:chExt cx="619558" cy="762761"/>
            </a:xfrm>
          </p:grpSpPr>
          <p:pic>
            <p:nvPicPr>
              <p:cNvPr id="22553" name="Picture 29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1905" t="30968" r="43506" b="44748"/>
              <a:stretch>
                <a:fillRect/>
              </a:stretch>
            </p:blipFill>
            <p:spPr bwMode="auto">
              <a:xfrm>
                <a:off x="4843387" y="1616680"/>
                <a:ext cx="619558" cy="7627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54" name="Oval 113"/>
              <p:cNvSpPr>
                <a:spLocks noChangeArrowheads="1"/>
              </p:cNvSpPr>
              <p:nvPr/>
            </p:nvSpPr>
            <p:spPr bwMode="auto">
              <a:xfrm>
                <a:off x="4906951" y="1760199"/>
                <a:ext cx="475467" cy="395132"/>
              </a:xfrm>
              <a:prstGeom prst="ellipse">
                <a:avLst/>
              </a:prstGeom>
              <a:solidFill>
                <a:srgbClr val="0000FF">
                  <a:alpha val="3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GB" b="1"/>
              </a:p>
            </p:txBody>
          </p:sp>
        </p:grpSp>
        <p:sp>
          <p:nvSpPr>
            <p:cNvPr id="22539" name="Text Box 114"/>
            <p:cNvSpPr txBox="1">
              <a:spLocks noChangeArrowheads="1"/>
            </p:cNvSpPr>
            <p:nvPr/>
          </p:nvSpPr>
          <p:spPr bwMode="auto">
            <a:xfrm>
              <a:off x="1045" y="3388"/>
              <a:ext cx="1008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2240S Temp Transmitter</a:t>
              </a:r>
            </a:p>
          </p:txBody>
        </p:sp>
        <p:sp>
          <p:nvSpPr>
            <p:cNvPr id="22540" name="Text Box 115"/>
            <p:cNvSpPr txBox="1">
              <a:spLocks noChangeArrowheads="1"/>
            </p:cNvSpPr>
            <p:nvPr/>
          </p:nvSpPr>
          <p:spPr bwMode="auto">
            <a:xfrm>
              <a:off x="1043" y="3680"/>
              <a:ext cx="1180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2230 Graphical Field Display </a:t>
              </a:r>
            </a:p>
          </p:txBody>
        </p:sp>
        <p:pic>
          <p:nvPicPr>
            <p:cNvPr id="22541" name="Picture 39" descr="644C90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423" t="5080" r="7950" b="53961"/>
            <a:stretch>
              <a:fillRect/>
            </a:stretch>
          </p:blipFill>
          <p:spPr bwMode="auto">
            <a:xfrm>
              <a:off x="3251" y="3287"/>
              <a:ext cx="451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2" name="Text Box 118"/>
            <p:cNvSpPr txBox="1">
              <a:spLocks noChangeArrowheads="1"/>
            </p:cNvSpPr>
            <p:nvPr/>
          </p:nvSpPr>
          <p:spPr bwMode="auto">
            <a:xfrm>
              <a:off x="3490" y="3292"/>
              <a:ext cx="119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644 Temperature Transmitter </a:t>
              </a:r>
              <a:br>
                <a:rPr lang="en-GB" sz="1100" b="1">
                  <a:solidFill>
                    <a:srgbClr val="7F0000"/>
                  </a:solidFill>
                </a:rPr>
              </a:br>
              <a:r>
                <a:rPr lang="en-GB" sz="1100" b="1">
                  <a:solidFill>
                    <a:srgbClr val="7F0000"/>
                  </a:solidFill>
                </a:rPr>
                <a:t>with single point sensor</a:t>
              </a:r>
            </a:p>
          </p:txBody>
        </p:sp>
        <p:sp>
          <p:nvSpPr>
            <p:cNvPr id="22543" name="Text Box 119"/>
            <p:cNvSpPr txBox="1">
              <a:spLocks noChangeArrowheads="1"/>
            </p:cNvSpPr>
            <p:nvPr/>
          </p:nvSpPr>
          <p:spPr bwMode="auto">
            <a:xfrm>
              <a:off x="2401" y="3680"/>
              <a:ext cx="1009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Rosemount TankMaster</a:t>
              </a:r>
            </a:p>
          </p:txBody>
        </p:sp>
        <p:pic>
          <p:nvPicPr>
            <p:cNvPr id="22544" name="Picture 32" descr="5400_ilustration_avskala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5" y="3279"/>
              <a:ext cx="173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5" name="Picture 14" descr="5300_transparan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15" y="2874"/>
              <a:ext cx="172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6" name="Text Box 122"/>
            <p:cNvSpPr txBox="1">
              <a:spLocks noChangeArrowheads="1"/>
            </p:cNvSpPr>
            <p:nvPr/>
          </p:nvSpPr>
          <p:spPr bwMode="auto">
            <a:xfrm>
              <a:off x="2422" y="2927"/>
              <a:ext cx="761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5300 Radar Level </a:t>
              </a:r>
            </a:p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Transmitter</a:t>
              </a:r>
            </a:p>
          </p:txBody>
        </p:sp>
        <p:sp>
          <p:nvSpPr>
            <p:cNvPr id="22547" name="Text Box 123"/>
            <p:cNvSpPr txBox="1">
              <a:spLocks noChangeArrowheads="1"/>
            </p:cNvSpPr>
            <p:nvPr/>
          </p:nvSpPr>
          <p:spPr bwMode="auto">
            <a:xfrm>
              <a:off x="2422" y="3292"/>
              <a:ext cx="761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5400 Radar Level </a:t>
              </a:r>
            </a:p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Transmitter</a:t>
              </a:r>
            </a:p>
          </p:txBody>
        </p:sp>
        <p:pic>
          <p:nvPicPr>
            <p:cNvPr id="22548" name="Picture 12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94" y="3623"/>
              <a:ext cx="33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9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77" y="2922"/>
              <a:ext cx="324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0" name="Text Box 126"/>
            <p:cNvSpPr txBox="1">
              <a:spLocks noChangeArrowheads="1"/>
            </p:cNvSpPr>
            <p:nvPr/>
          </p:nvSpPr>
          <p:spPr bwMode="auto">
            <a:xfrm>
              <a:off x="1045" y="3023"/>
              <a:ext cx="1057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5900S Radar Level Gauge</a:t>
              </a:r>
            </a:p>
          </p:txBody>
        </p:sp>
        <p:pic>
          <p:nvPicPr>
            <p:cNvPr id="22551" name="Picture 127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743" t="22115" r="494" b="28654"/>
            <a:stretch>
              <a:fillRect/>
            </a:stretch>
          </p:blipFill>
          <p:spPr bwMode="auto">
            <a:xfrm>
              <a:off x="3276" y="2969"/>
              <a:ext cx="15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2" name="Text Box 128"/>
            <p:cNvSpPr txBox="1">
              <a:spLocks noChangeArrowheads="1"/>
            </p:cNvSpPr>
            <p:nvPr/>
          </p:nvSpPr>
          <p:spPr bwMode="auto">
            <a:xfrm>
              <a:off x="3498" y="3023"/>
              <a:ext cx="1187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l" eaLnBrk="1" hangingPunct="1"/>
              <a:r>
                <a:rPr lang="en-GB" sz="1100" b="1">
                  <a:solidFill>
                    <a:srgbClr val="7F0000"/>
                  </a:solidFill>
                </a:rPr>
                <a:t>3051S Pressure Transmitter</a:t>
              </a:r>
            </a:p>
          </p:txBody>
        </p:sp>
      </p:grpSp>
      <p:pic>
        <p:nvPicPr>
          <p:cNvPr id="22535" name="Picture 5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5463" y="3357563"/>
            <a:ext cx="8731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Single and Multiple Tank</a:t>
            </a:r>
            <a:endParaRPr lang="en-GB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CE2FDB-FEC9-4AA6-8D86-2A3863D5C809}" type="slidenum">
              <a:rPr lang="en-GB" smtClean="0"/>
              <a:pPr/>
              <a:t>8</a:t>
            </a:fld>
            <a:endParaRPr lang="en-GB" smtClean="0"/>
          </a:p>
        </p:txBody>
      </p:sp>
      <p:pic>
        <p:nvPicPr>
          <p:cNvPr id="235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7600" y="3786188"/>
            <a:ext cx="421640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Oval 11"/>
          <p:cNvSpPr>
            <a:spLocks noChangeArrowheads="1"/>
          </p:cNvSpPr>
          <p:nvPr/>
        </p:nvSpPr>
        <p:spPr bwMode="auto">
          <a:xfrm>
            <a:off x="6588125" y="4214813"/>
            <a:ext cx="428625" cy="428625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3558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4576763" cy="4886325"/>
          </a:xfrm>
        </p:spPr>
        <p:txBody>
          <a:bodyPr/>
          <a:lstStyle/>
          <a:p>
            <a:r>
              <a:rPr lang="en-GB" sz="2000" smtClean="0"/>
              <a:t>2410 available in two versions:</a:t>
            </a:r>
          </a:p>
          <a:p>
            <a:pPr lvl="1"/>
            <a:r>
              <a:rPr lang="en-GB" sz="1800" b="1" smtClean="0"/>
              <a:t>Single tank</a:t>
            </a:r>
          </a:p>
          <a:p>
            <a:pPr lvl="2"/>
            <a:r>
              <a:rPr lang="en-GB" sz="1600" smtClean="0"/>
              <a:t>Supports one tank in a 5900S system configuration (2-in-1)</a:t>
            </a:r>
          </a:p>
          <a:p>
            <a:pPr lvl="2"/>
            <a:r>
              <a:rPr lang="en-GB" sz="1600" smtClean="0"/>
              <a:t>TOV calculation with </a:t>
            </a:r>
            <a:br>
              <a:rPr lang="en-GB" sz="1600" smtClean="0"/>
            </a:br>
            <a:r>
              <a:rPr lang="en-GB" sz="1600" smtClean="0"/>
              <a:t>100-point strapping table</a:t>
            </a:r>
          </a:p>
          <a:p>
            <a:pPr lvl="1"/>
            <a:r>
              <a:rPr lang="en-GB" sz="1800" b="1" smtClean="0"/>
              <a:t>Multiple tank</a:t>
            </a:r>
          </a:p>
          <a:p>
            <a:pPr lvl="2"/>
            <a:r>
              <a:rPr lang="en-GB" sz="1600" smtClean="0"/>
              <a:t>Model code option</a:t>
            </a:r>
          </a:p>
          <a:p>
            <a:pPr lvl="2"/>
            <a:r>
              <a:rPr lang="en-GB" sz="1600" smtClean="0"/>
              <a:t>Supports a 5300/5400 system configuration</a:t>
            </a:r>
          </a:p>
          <a:p>
            <a:pPr lvl="2"/>
            <a:r>
              <a:rPr lang="en-GB" sz="1600" smtClean="0"/>
              <a:t>TOV calculation with 100-point strapping table for one tank</a:t>
            </a:r>
          </a:p>
          <a:p>
            <a:pPr lvl="2"/>
            <a:r>
              <a:rPr lang="en-GB" sz="1600" smtClean="0"/>
              <a:t>Up to 16 field devices or 10 </a:t>
            </a:r>
            <a:br>
              <a:rPr lang="en-GB" sz="1600" smtClean="0"/>
            </a:br>
            <a:r>
              <a:rPr lang="en-GB" sz="1600" smtClean="0"/>
              <a:t>tanks per tank hub</a:t>
            </a:r>
          </a:p>
          <a:p>
            <a:pPr lvl="2"/>
            <a:r>
              <a:rPr lang="en-GB" sz="1600" smtClean="0"/>
              <a:t>Hybrid calculations for up to </a:t>
            </a:r>
            <a:br>
              <a:rPr lang="en-GB" sz="1600" smtClean="0"/>
            </a:br>
            <a:r>
              <a:rPr lang="en-GB" sz="1600" smtClean="0"/>
              <a:t>three tanks</a:t>
            </a:r>
          </a:p>
          <a:p>
            <a:pPr lvl="2">
              <a:buFontTx/>
              <a:buNone/>
            </a:pPr>
            <a:endParaRPr lang="en-GB" sz="1600" smtClean="0"/>
          </a:p>
        </p:txBody>
      </p:sp>
      <p:pic>
        <p:nvPicPr>
          <p:cNvPr id="23559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8767E3-6265-4C95-80B6-7A2FF64B941E}" type="slidenum">
              <a:rPr lang="en-GB" smtClean="0"/>
              <a:pPr/>
              <a:t>9</a:t>
            </a:fld>
            <a:endParaRPr lang="en-GB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2410 Installation Considerations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06500"/>
            <a:ext cx="8072438" cy="4546600"/>
          </a:xfrm>
        </p:spPr>
        <p:txBody>
          <a:bodyPr/>
          <a:lstStyle/>
          <a:p>
            <a:pPr eaLnBrk="1" hangingPunct="1"/>
            <a:r>
              <a:rPr lang="en-GB" sz="2000" smtClean="0"/>
              <a:t>2-wire intrinsically safe Tankbus </a:t>
            </a:r>
            <a:br>
              <a:rPr lang="en-GB" sz="2000" smtClean="0"/>
            </a:br>
            <a:r>
              <a:rPr lang="en-GB" sz="2000" smtClean="0"/>
              <a:t>(complies with FISCO FF standard)</a:t>
            </a:r>
          </a:p>
          <a:p>
            <a:pPr eaLnBrk="1" hangingPunct="1"/>
            <a:r>
              <a:rPr lang="en-GB" sz="2000" smtClean="0"/>
              <a:t>Power supply for 2410 Tank Hub:</a:t>
            </a:r>
          </a:p>
          <a:p>
            <a:pPr lvl="1" eaLnBrk="1" hangingPunct="1"/>
            <a:r>
              <a:rPr lang="en-GB" sz="1800" smtClean="0"/>
              <a:t>48-240 VAC at 50/60 Hz</a:t>
            </a:r>
          </a:p>
          <a:p>
            <a:pPr lvl="1" eaLnBrk="1" hangingPunct="1"/>
            <a:r>
              <a:rPr lang="en-GB" sz="1800" smtClean="0"/>
              <a:t>24-48 VDC</a:t>
            </a:r>
          </a:p>
          <a:p>
            <a:pPr eaLnBrk="1" hangingPunct="1"/>
            <a:r>
              <a:rPr lang="en-GB" sz="2000" smtClean="0"/>
              <a:t>Power consumption:</a:t>
            </a:r>
          </a:p>
          <a:p>
            <a:pPr lvl="1" eaLnBrk="1" hangingPunct="1"/>
            <a:r>
              <a:rPr lang="en-GB" sz="1800" smtClean="0"/>
              <a:t>Less than 20 W during normal operation</a:t>
            </a:r>
          </a:p>
          <a:p>
            <a:pPr eaLnBrk="1" hangingPunct="1"/>
            <a:r>
              <a:rPr lang="en-GB" sz="2000" smtClean="0"/>
              <a:t>Housing should be grounded according to national and local electrical regulations</a:t>
            </a:r>
          </a:p>
          <a:p>
            <a:pPr eaLnBrk="1" hangingPunct="1"/>
            <a:r>
              <a:rPr lang="en-GB" sz="2000" smtClean="0"/>
              <a:t>Tankbus cabling, screen grounded in tank hub </a:t>
            </a:r>
          </a:p>
          <a:p>
            <a:pPr eaLnBrk="1" hangingPunct="1"/>
            <a:r>
              <a:rPr lang="en-GB" sz="2000" smtClean="0"/>
              <a:t>Built-in termination jumper – normally connected</a:t>
            </a:r>
          </a:p>
          <a:p>
            <a:pPr eaLnBrk="1" hangingPunct="1"/>
            <a:endParaRPr lang="en-GB" sz="2000" smtClean="0"/>
          </a:p>
          <a:p>
            <a:pPr eaLnBrk="1" hangingPunct="1"/>
            <a:endParaRPr lang="en-GB" sz="2000" smtClean="0"/>
          </a:p>
          <a:p>
            <a:pPr eaLnBrk="1" hangingPunct="1">
              <a:buFont typeface="Wingdings" pitchFamily="2" charset="2"/>
              <a:buNone/>
            </a:pPr>
            <a:endParaRPr lang="en-GB" sz="1800" smtClean="0"/>
          </a:p>
          <a:p>
            <a:pPr eaLnBrk="1" hangingPunct="1">
              <a:buFont typeface="Wingdings" pitchFamily="2" charset="2"/>
              <a:buNone/>
            </a:pPr>
            <a:endParaRPr lang="en-GB" sz="1800" smtClean="0"/>
          </a:p>
        </p:txBody>
      </p:sp>
      <p:pic>
        <p:nvPicPr>
          <p:cNvPr id="24581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Oval 10"/>
          <p:cNvSpPr>
            <a:spLocks noChangeArrowheads="1"/>
          </p:cNvSpPr>
          <p:nvPr/>
        </p:nvSpPr>
        <p:spPr bwMode="auto">
          <a:xfrm>
            <a:off x="8101013" y="2852738"/>
            <a:ext cx="503237" cy="4318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1355&quot;&gt;&lt;/object&gt;&lt;object type=&quot;2&quot; unique_id=&quot;11356&quot;&gt;&lt;object type=&quot;3&quot; unique_id=&quot;11388&quot;&gt;&lt;property id=&quot;20148&quot; value=&quot;5&quot;/&gt;&lt;property id=&quot;20300&quot; value=&quot;Slide 1&quot;/&gt;&lt;property id=&quot;20307&quot; value=&quot;412&quot;/&gt;&lt;/object&gt;&lt;object type=&quot;3&quot; unique_id=&quot;11389&quot;&gt;&lt;property id=&quot;20148&quot; value=&quot;5&quot;/&gt;&lt;property id=&quot;20300&quot; value=&quot;Slide 2 - &amp;quot;Rosemount 2410&amp;quot;&quot;/&gt;&lt;property id=&quot;20307&quot; value=&quot;413&quot;/&gt;&lt;/object&gt;&lt;object type=&quot;3&quot; unique_id=&quot;11390&quot;&gt;&lt;property id=&quot;20148&quot; value=&quot;5&quot;/&gt;&lt;property id=&quot;20300&quot; value=&quot;Slide 3 - &amp;quot;2410 Tank Hub&amp;quot;&quot;/&gt;&lt;property id=&quot;20307&quot; value=&quot;414&quot;/&gt;&lt;/object&gt;&lt;object type=&quot;3&quot; unique_id=&quot;11391&quot;&gt;&lt;property id=&quot;20148&quot; value=&quot;5&quot;/&gt;&lt;property id=&quot;20300&quot; value=&quot;Slide 4 - &amp;quot;2410 Tank Hub&amp;quot;&quot;/&gt;&lt;property id=&quot;20307&quot; value=&quot;415&quot;/&gt;&lt;/object&gt;&lt;object type=&quot;3&quot; unique_id=&quot;11392&quot;&gt;&lt;property id=&quot;20148&quot; value=&quot;5&quot;/&gt;&lt;property id=&quot;20300&quot; value=&quot;Slide 5 - &amp;quot;2410 Tank Hub&amp;quot;&quot;/&gt;&lt;property id=&quot;20307&quot; value=&quot;416&quot;/&gt;&lt;/object&gt;&lt;object type=&quot;3&quot; unique_id=&quot;11393&quot;&gt;&lt;property id=&quot;20148&quot; value=&quot;5&quot;/&gt;&lt;property id=&quot;20300&quot; value=&quot;Slide 6 - &amp;quot;2410 Tank Hub&amp;quot;&quot;/&gt;&lt;property id=&quot;20307&quot; value=&quot;417&quot;/&gt;&lt;/object&gt;&lt;object type=&quot;3&quot; unique_id=&quot;11394&quot;&gt;&lt;property id=&quot;20148&quot; value=&quot;5&quot;/&gt;&lt;property id=&quot;20300&quot; value=&quot;Slide 7 - &amp;quot;2410 Tank Hub&amp;quot;&quot;/&gt;&lt;property id=&quot;20307&quot; value=&quot;418&quot;/&gt;&lt;/object&gt;&lt;object type=&quot;3&quot; unique_id=&quot;11395&quot;&gt;&lt;property id=&quot;20148&quot; value=&quot;5&quot;/&gt;&lt;property id=&quot;20300&quot; value=&quot;Slide 8 - &amp;quot;Single and Multiple Tank&amp;quot;&quot;/&gt;&lt;property id=&quot;20307&quot; value=&quot;419&quot;/&gt;&lt;/object&gt;&lt;object type=&quot;3&quot; unique_id=&quot;11396&quot;&gt;&lt;property id=&quot;20148&quot; value=&quot;5&quot;/&gt;&lt;property id=&quot;20300&quot; value=&quot;Slide 9 - &amp;quot;2410 Installation Considerations&amp;quot;&quot;/&gt;&lt;property id=&quot;20307&quot; value=&quot;420&quot;/&gt;&lt;/object&gt;&lt;object type=&quot;3&quot; unique_id=&quot;11397&quot;&gt;&lt;property id=&quot;20148&quot; value=&quot;5&quot;/&gt;&lt;property id=&quot;20300&quot; value=&quot;Slide 10 - &amp;quot;2410 Installation Considerations&amp;quot;&quot;/&gt;&lt;property id=&quot;20307&quot; value=&quot;421&quot;/&gt;&lt;/object&gt;&lt;object type=&quot;3&quot; unique_id=&quot;11398&quot;&gt;&lt;property id=&quot;20148&quot; value=&quot;5&quot;/&gt;&lt;property id=&quot;20300&quot; value=&quot;Slide 11 - &amp;quot;Power Budget&amp;quot;&quot;/&gt;&lt;property id=&quot;20307&quot; value=&quot;422&quot;/&gt;&lt;/object&gt;&lt;object type=&quot;3&quot; unique_id=&quot;11399&quot;&gt;&lt;property id=&quot;20148&quot; value=&quot;5&quot;/&gt;&lt;property id=&quot;20300&quot; value=&quot;Slide 12 - &amp;quot;Inputs and Outputs&amp;quot;&quot;/&gt;&lt;property id=&quot;20307&quot; value=&quot;423&quot;/&gt;&lt;/object&gt;&lt;object type=&quot;3&quot; unique_id=&quot;11401&quot;&gt;&lt;property id=&quot;20148&quot; value=&quot;5&quot;/&gt;&lt;property id=&quot;20300&quot; value=&quot;Slide 14 - &amp;quot;Solid State Relays&amp;quot;&quot;/&gt;&lt;property id=&quot;20307&quot; value=&quot;424&quot;/&gt;&lt;/object&gt;&lt;object type=&quot;3&quot; unique_id=&quot;11402&quot;&gt;&lt;property id=&quot;20148&quot; value=&quot;5&quot;/&gt;&lt;property id=&quot;20300&quot; value=&quot;Slide 15 - &amp;quot;Virtual Relays &amp;quot;&quot;/&gt;&lt;property id=&quot;20307&quot; value=&quot;425&quot;/&gt;&lt;/object&gt;&lt;object type=&quot;3&quot; unique_id=&quot;11403&quot;&gt;&lt;property id=&quot;20148&quot; value=&quot;5&quot;/&gt;&lt;property id=&quot;20300&quot; value=&quot;Slide 16 - &amp;quot;Components&amp;quot;&quot;/&gt;&lt;property id=&quot;20307&quot; value=&quot;426&quot;/&gt;&lt;/object&gt;&lt;object type=&quot;3&quot; unique_id=&quot;11404&quot;&gt;&lt;property id=&quot;20148&quot; value=&quot;5&quot;/&gt;&lt;property id=&quot;20300&quot; value=&quot;Slide 17 - &amp;quot;Wiring Diagram Non-IS side&amp;quot;&quot;/&gt;&lt;property id=&quot;20307&quot; value=&quot;428&quot;/&gt;&lt;/object&gt;&lt;object type=&quot;3&quot; unique_id=&quot;11405&quot;&gt;&lt;property id=&quot;20148&quot; value=&quot;5&quot;/&gt;&lt;property id=&quot;20300&quot; value=&quot;Slide 18 - &amp;quot;Wiring diagram IS side&amp;quot;&quot;/&gt;&lt;property id=&quot;20307&quot; value=&quot;429&quot;/&gt;&lt;/object&gt;&lt;object type=&quot;3&quot; unique_id=&quot;11406&quot;&gt;&lt;property id=&quot;20148&quot; value=&quot;5&quot;/&gt;&lt;property id=&quot;20300&quot; value=&quot;Slide 19 - &amp;quot;Front Panel with Integrated Display&amp;quot;&quot;/&gt;&lt;property id=&quot;20307&quot; value=&quot;430&quot;/&gt;&lt;/object&gt;&lt;object type=&quot;3&quot; unique_id=&quot;11407&quot;&gt;&lt;property id=&quot;20148&quot; value=&quot;5&quot;/&gt;&lt;property id=&quot;20300&quot; value=&quot;Slide 20 - &amp;quot;Variables on Display&amp;quot;&quot;/&gt;&lt;property id=&quot;20307&quot; value=&quot;431&quot;/&gt;&lt;/object&gt;&lt;object type=&quot;3&quot; unique_id=&quot;11408&quot;&gt;&lt;property id=&quot;20148&quot; value=&quot;5&quot;/&gt;&lt;property id=&quot;20300&quot; value=&quot;Slide 21 - &amp;quot;Variables on Display&amp;quot;&quot;/&gt;&lt;property id=&quot;20307&quot; value=&quot;432&quot;/&gt;&lt;/object&gt;&lt;object type=&quot;3&quot; unique_id=&quot;11409&quot;&gt;&lt;property id=&quot;20148&quot; value=&quot;5&quot;/&gt;&lt;property id=&quot;20300&quot; value=&quot;Slide 22 - &amp;quot;Display During Start-up&amp;quot;&quot;/&gt;&lt;property id=&quot;20307&quot; value=&quot;433&quot;/&gt;&lt;/object&gt;&lt;object type=&quot;3&quot; unique_id=&quot;11410&quot;&gt;&lt;property id=&quot;20148&quot; value=&quot;5&quot;/&gt;&lt;property id=&quot;20300&quot; value=&quot;Slide 23 - &amp;quot;Configuration&amp;amp;#x09;&amp;quot;&quot;/&gt;&lt;property id=&quot;20307&quot; value=&quot;434&quot;/&gt;&lt;/object&gt;&lt;object type=&quot;3&quot; unique_id=&quot;11411&quot;&gt;&lt;property id=&quot;20148&quot; value=&quot;5&quot;/&gt;&lt;property id=&quot;20300&quot; value=&quot;Slide 24 - &amp;quot;2410 Tank Hub, simplified Data Block Diagram&amp;#x0D;&amp;#x0A;How to get measurement data from devices into the Host&amp;quot;&quot;/&gt;&lt;property id=&quot;20307&quot; value=&quot;444&quot;/&gt;&lt;/object&gt;&lt;object type=&quot;3&quot; unique_id=&quot;11412&quot;&gt;&lt;property id=&quot;20148&quot; value=&quot;5&quot;/&gt;&lt;property id=&quot;20300&quot; value=&quot;Slide 25 - &amp;quot;Connection to TankMaster&amp;quot;&quot;/&gt;&lt;property id=&quot;20307&quot; value=&quot;438&quot;/&gt;&lt;/object&gt;&lt;object type=&quot;3&quot; unique_id=&quot;11413&quot;&gt;&lt;property id=&quot;20148&quot; value=&quot;5&quot;/&gt;&lt;property id=&quot;20300&quot; value=&quot;Slide 26 - &amp;quot;HOST Communication&amp;quot;&quot;/&gt;&lt;property id=&quot;20307&quot; value=&quot;439&quot;/&gt;&lt;/object&gt;&lt;object type=&quot;3&quot; unique_id=&quot;11414&quot;&gt;&lt;property id=&quot;20148&quot; value=&quot;5&quot;/&gt;&lt;property id=&quot;20300&quot; value=&quot;Slide 27 - &amp;quot;Raptor Wireless&amp;amp;#x09;&amp;quot;&quot;/&gt;&lt;property id=&quot;20307&quot; value=&quot;440&quot;/&gt;&lt;/object&gt;&lt;object type=&quot;3&quot; unique_id=&quot;11416&quot;&gt;&lt;property id=&quot;20148&quot; value=&quot;5&quot;/&gt;&lt;property id=&quot;20300&quot; value=&quot;Slide 28 - &amp;quot;Software&amp;amp;#x09;Upgrade&amp;quot;&quot;/&gt;&lt;property id=&quot;20307&quot; value=&quot;450&quot;/&gt;&lt;/object&gt;&lt;object type=&quot;3&quot; unique_id=&quot;11417&quot;&gt;&lt;property id=&quot;20148&quot; value=&quot;5&quot;/&gt;&lt;property id=&quot;20300&quot; value=&quot;Slide 29 - &amp;quot;Simulation mode&amp;quot;&quot;/&gt;&lt;property id=&quot;20307&quot; value=&quot;451&quot;/&gt;&lt;/object&gt;&lt;object type=&quot;3&quot; unique_id=&quot;11418&quot;&gt;&lt;property id=&quot;20148&quot; value=&quot;5&quot;/&gt;&lt;property id=&quot;20300&quot; value=&quot;Slide 30 - &amp;quot;Device Status in Display&amp;quot;&quot;/&gt;&lt;property id=&quot;20307&quot; value=&quot;452&quot;/&gt;&lt;/object&gt;&lt;object type=&quot;3&quot; unique_id=&quot;11419&quot;&gt;&lt;property id=&quot;20148&quot; value=&quot;5&quot;/&gt;&lt;property id=&quot;20300&quot; value=&quot;Slide 31 - &amp;quot;Type of Error&amp;quot;&quot;/&gt;&lt;property id=&quot;20307&quot; value=&quot;454&quot;/&gt;&lt;/object&gt;&lt;object type=&quot;3&quot; unique_id=&quot;11420&quot;&gt;&lt;property id=&quot;20148&quot; value=&quot;5&quot;/&gt;&lt;property id=&quot;20300&quot; value=&quot;Slide 32 - &amp;quot;Error Messages&amp;quot;&quot;/&gt;&lt;property id=&quot;20307&quot; value=&quot;453&quot;/&gt;&lt;/object&gt;&lt;object type=&quot;3&quot; unique_id=&quot;11683&quot;&gt;&lt;property id=&quot;20148&quot; value=&quot;5&quot;/&gt;&lt;property id=&quot;20300&quot; value=&quot;Slide 13 - &amp;quot;Primary / secondary bus&amp;#x0D;&amp;#x0A;combination matrix&amp;quot;&quot;/&gt;&lt;property id=&quot;20307&quot; value=&quot;455&quot;/&gt;&lt;/object&gt;&lt;/object&gt;&lt;/object&gt;&lt;/database&gt;"/>
  <p:tag name="ARTICULATE_PROJECT_OPEN" val="0"/>
  <p:tag name="SECTOMILLISECCONVERTED" val="1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17555</TotalTime>
  <Words>1251</Words>
  <Application>Microsoft Office PowerPoint</Application>
  <PresentationFormat>On-screen Show (4:3)</PresentationFormat>
  <Paragraphs>426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RTG_White</vt:lpstr>
      <vt:lpstr>Slide 1</vt:lpstr>
      <vt:lpstr>Rosemount 2410</vt:lpstr>
      <vt:lpstr>2410 Tank Hub</vt:lpstr>
      <vt:lpstr>2410 Tank Hub</vt:lpstr>
      <vt:lpstr>2410 Tank Hub</vt:lpstr>
      <vt:lpstr>2410 Tank Hub</vt:lpstr>
      <vt:lpstr>2410 Tank Hub</vt:lpstr>
      <vt:lpstr>Single and Multiple Tank</vt:lpstr>
      <vt:lpstr>2410 Installation Considerations</vt:lpstr>
      <vt:lpstr>2410 Installation Considerations</vt:lpstr>
      <vt:lpstr>Power Budget</vt:lpstr>
      <vt:lpstr>Inputs and Outputs</vt:lpstr>
      <vt:lpstr>Primary / secondary bus combination matrix</vt:lpstr>
      <vt:lpstr>Solid State Relays</vt:lpstr>
      <vt:lpstr>Virtual Relays </vt:lpstr>
      <vt:lpstr>Components</vt:lpstr>
      <vt:lpstr>Wiring Diagram Non-IS side</vt:lpstr>
      <vt:lpstr>Wiring diagram IS side</vt:lpstr>
      <vt:lpstr>Front Panel with Integrated Display</vt:lpstr>
      <vt:lpstr>Variables on Display</vt:lpstr>
      <vt:lpstr>Variables on Display</vt:lpstr>
      <vt:lpstr>Display During Start-up</vt:lpstr>
      <vt:lpstr>Configuration </vt:lpstr>
      <vt:lpstr>2410 Tank Hub, simplified Data Block Diagram How to get measurement data from devices into the Host</vt:lpstr>
      <vt:lpstr>Connection to TankMaster</vt:lpstr>
      <vt:lpstr>HOST Communication</vt:lpstr>
      <vt:lpstr>Raptor Wireless </vt:lpstr>
      <vt:lpstr>Software Upgrade</vt:lpstr>
      <vt:lpstr>Simulation mode</vt:lpstr>
      <vt:lpstr>Device Status in Display</vt:lpstr>
      <vt:lpstr>Type of Error</vt:lpstr>
      <vt:lpstr>Error Messages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Håkan Bertling</dc:creator>
  <cp:lastModifiedBy>aronnvall</cp:lastModifiedBy>
  <cp:revision>730</cp:revision>
  <cp:lastPrinted>2002-02-19T16:21:34Z</cp:lastPrinted>
  <dcterms:created xsi:type="dcterms:W3CDTF">2001-11-09T13:37:27Z</dcterms:created>
  <dcterms:modified xsi:type="dcterms:W3CDTF">2012-07-10T12:54:11Z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